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263" r:id="rId53"/>
    <p:sldId id="264" r:id="rId54"/>
    <p:sldId id="316" r:id="rId55"/>
    <p:sldId id="265" r:id="rId56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06F78A-3145-6AA6-0C56-0A0DC7D0CFD4}" v="8" dt="2023-11-19T04:17:40.109"/>
    <p1510:client id="{662751DB-1DB3-7152-932C-9A005235AB6F}" v="20" dt="2023-11-18T07:11:12.708"/>
    <p1510:client id="{7FEA4B21-75F0-C4BE-9EBF-A6E60BC07168}" v="38" dt="2023-11-19T04:25:29.318"/>
    <p1510:client id="{97BC2D1F-415E-43E6-B058-33F4B99F107D}" v="200" dt="2023-11-14T10:44:37.441"/>
    <p1510:client id="{F5CFB30C-2637-66C7-3B45-650BDD9124BF}" v="2" dt="2023-11-19T04:35:32.403"/>
    <p1510:client id="{FACB89C5-DBA9-2E70-F219-F06D1D4CF17F}" v="1" dt="2023-11-19T04:45:26.3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8T04:25:17.8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8T04:54:40.4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8T05:00:03.9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8T05:02:38.8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8T05:27:58.6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8T05:34:45.8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8T05:46:44.8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8T05:53:26.2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8T05:56:33.6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5T05:41:38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2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4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0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8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48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62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92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48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59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5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6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600" spc="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600" spc="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600" spc="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6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 spc="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 spc="5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 spc="5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 spc="5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5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5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co.gov.hk/yr20-21/english/panels/se/papers/se20210601cb2-1110-3-e.pdf" TargetMode="External"/><Relationship Id="rId2" Type="http://schemas.openxmlformats.org/officeDocument/2006/relationships/hyperlink" Target="https://www.adcc.gov.hk/en-hk/statistic.html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9" name="Rectangle 17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7BB73D6-4375-3D66-2B87-461369058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296" y="1147572"/>
            <a:ext cx="6894576" cy="17830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altLang="zh-HK" sz="4000" dirty="0">
                <a:latin typeface="Georgia" panose="02040502050405020303" pitchFamily="18" charset="0"/>
              </a:rPr>
              <a:t>COMP 4801 - Final Year Project</a:t>
            </a:r>
            <a:br>
              <a:rPr lang="en-US" altLang="zh-HK" sz="4000" dirty="0">
                <a:latin typeface="Georgia" panose="02040502050405020303" pitchFamily="18" charset="0"/>
              </a:rPr>
            </a:br>
            <a:r>
              <a:rPr lang="en-US" altLang="zh-HK" sz="4000" dirty="0">
                <a:latin typeface="Georgia" panose="02040502050405020303" pitchFamily="18" charset="0"/>
              </a:rPr>
              <a:t>Final Presentation</a:t>
            </a:r>
            <a:br>
              <a:rPr lang="en-US" altLang="zh-HK" sz="3400" dirty="0"/>
            </a:br>
            <a:endParaRPr lang="en-US" altLang="zh-HK" sz="3400" dirty="0"/>
          </a:p>
        </p:txBody>
      </p:sp>
      <p:pic>
        <p:nvPicPr>
          <p:cNvPr id="124" name="Picture 3" descr="一張含有 鮮豔, 圖形, 水, 藍色 的圖片&#10;&#10;自動產生的描述">
            <a:extLst>
              <a:ext uri="{FF2B5EF4-FFF2-40B4-BE49-F238E27FC236}">
                <a16:creationId xmlns:a16="http://schemas.microsoft.com/office/drawing/2014/main" id="{FEFDA508-7580-2D35-D8B2-237EA571F6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02" r="52254"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E578807-1D0A-799B-BAA0-6570DB874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4296" y="2706624"/>
            <a:ext cx="6894576" cy="348386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HK" dirty="0">
                <a:latin typeface="Georgia" panose="02040502050405020303" pitchFamily="18" charset="0"/>
              </a:rPr>
              <a:t>Group: fyp23029</a:t>
            </a:r>
          </a:p>
          <a:p>
            <a:pPr>
              <a:lnSpc>
                <a:spcPct val="150000"/>
              </a:lnSpc>
            </a:pPr>
            <a:r>
              <a:rPr lang="en-US" altLang="zh-HK" dirty="0">
                <a:latin typeface="Georgia" panose="02040502050405020303" pitchFamily="18" charset="0"/>
              </a:rPr>
              <a:t>Member: Ng Tsz Hei (3035780192)</a:t>
            </a:r>
          </a:p>
          <a:p>
            <a:pPr>
              <a:lnSpc>
                <a:spcPct val="150000"/>
              </a:lnSpc>
            </a:pPr>
            <a:r>
              <a:rPr lang="en-US" altLang="zh-HK" dirty="0">
                <a:latin typeface="Georgia" panose="02040502050405020303" pitchFamily="18" charset="0"/>
              </a:rPr>
              <a:t>Project Title: </a:t>
            </a:r>
            <a:r>
              <a:rPr lang="en-US" altLang="zh-HK" u="sng" dirty="0">
                <a:latin typeface="Georgia" panose="02040502050405020303" pitchFamily="18" charset="0"/>
              </a:rPr>
              <a:t>All-in-one mobile application for elderly</a:t>
            </a:r>
          </a:p>
          <a:p>
            <a:pPr>
              <a:lnSpc>
                <a:spcPct val="150000"/>
              </a:lnSpc>
            </a:pPr>
            <a:r>
              <a:rPr lang="en-US" altLang="zh-HK" dirty="0">
                <a:latin typeface="Georgia" panose="02040502050405020303" pitchFamily="18" charset="0"/>
              </a:rPr>
              <a:t>Supervisor: Professor Wu, Chuan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3428098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System Design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685956"/>
          </a:xfrm>
        </p:spPr>
        <p:txBody>
          <a:bodyPr anchor="t">
            <a:normAutofit fontScale="6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900" dirty="0">
                <a:latin typeface="Georgia" panose="02040502050405020303" pitchFamily="18" charset="0"/>
              </a:rPr>
              <a:t>User send username, password, display name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900" dirty="0">
                <a:latin typeface="Georgia" panose="02040502050405020303" pitchFamily="18" charset="0"/>
              </a:rPr>
              <a:t>Account Manager checks if username exists in database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900" dirty="0">
                <a:latin typeface="Georgia" panose="02040502050405020303" pitchFamily="18" charset="0"/>
              </a:rPr>
              <a:t>If no duplicated username, Account Manager creates account object and save in database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900" dirty="0">
                <a:latin typeface="Georgia" panose="02040502050405020303" pitchFamily="18" charset="0"/>
              </a:rPr>
              <a:t>If duplicated, display error message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9020" y="726591"/>
            <a:ext cx="6383568" cy="508400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5911273" y="6326909"/>
            <a:ext cx="4941454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3 Sequence Diagram for register</a:t>
            </a:r>
            <a:endParaRPr kumimoji="0" lang="zh-HK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304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System Design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</a:rPr>
              <a:t>User logins with username, password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</a:rPr>
              <a:t>Account Manager checks database record and authenticates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</a:rPr>
              <a:t>If success, send welcome message and navigate to main page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</a:rPr>
              <a:t>If fail, send error message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418" y="883208"/>
            <a:ext cx="6575527" cy="535695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5911273" y="6326909"/>
            <a:ext cx="4941454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4 Sequence Diagram for login</a:t>
            </a:r>
            <a:endParaRPr kumimoji="0" lang="zh-HK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945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System Design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fontScale="850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</a:rPr>
              <a:t>User retrieves up-to-date settings and settings displayed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</a:rPr>
              <a:t>If user chooses to update, </a:t>
            </a:r>
            <a:r>
              <a:rPr lang="en-US" sz="2400" dirty="0" err="1">
                <a:latin typeface="Georgia" panose="02040502050405020303" pitchFamily="18" charset="0"/>
              </a:rPr>
              <a:t>AccountManager</a:t>
            </a:r>
            <a:r>
              <a:rPr lang="en-US" sz="2400" dirty="0">
                <a:latin typeface="Georgia" panose="02040502050405020303" pitchFamily="18" charset="0"/>
              </a:rPr>
              <a:t> updates account object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</a:rPr>
              <a:t>Save updated account object to database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8109" y="606016"/>
            <a:ext cx="6849821" cy="521669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5892800" y="6264563"/>
            <a:ext cx="4941454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5 Sequence Diagram for setting</a:t>
            </a:r>
            <a:endParaRPr kumimoji="0" lang="zh-HK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309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System Design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fontScale="850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</a:rPr>
              <a:t>User gets linked users list and requests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</a:rPr>
              <a:t>If user accepts, create link and save to database. Then delete request anyway.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</a:rPr>
              <a:t>If user sends a request, create request object and store in database.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9021" y="383475"/>
            <a:ext cx="6556858" cy="577672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5883563" y="6291132"/>
            <a:ext cx="4941454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6 Sequence Diagram for link</a:t>
            </a:r>
            <a:endParaRPr kumimoji="0" lang="zh-HK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155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System Design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</a:rPr>
              <a:t>If user sends query, </a:t>
            </a:r>
            <a:r>
              <a:rPr lang="en-US" sz="2400" dirty="0" err="1">
                <a:latin typeface="Georgia" panose="02040502050405020303" pitchFamily="18" charset="0"/>
              </a:rPr>
              <a:t>ChatManager</a:t>
            </a:r>
            <a:r>
              <a:rPr lang="en-US" sz="2400" dirty="0">
                <a:latin typeface="Georgia" panose="02040502050405020303" pitchFamily="18" charset="0"/>
              </a:rPr>
              <a:t> sends request to GPT API.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Georgia" panose="02040502050405020303" pitchFamily="18" charset="0"/>
              </a:rPr>
              <a:t>ChatManager</a:t>
            </a:r>
            <a:r>
              <a:rPr lang="en-US" sz="2400" dirty="0">
                <a:latin typeface="Georgia" panose="02040502050405020303" pitchFamily="18" charset="0"/>
              </a:rPr>
              <a:t> receives response from GPT API and display to user.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0008" y="750178"/>
            <a:ext cx="6862033" cy="520300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5883563" y="6291132"/>
            <a:ext cx="4941454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</a:t>
            </a:r>
            <a:r>
              <a:rPr lang="en-US" altLang="zh-HK" i="1" dirty="0">
                <a:solidFill>
                  <a:srgbClr val="000000"/>
                </a:solidFill>
                <a:latin typeface="Georgia" panose="02040502050405020303" pitchFamily="18" charset="0"/>
              </a:rPr>
              <a:t>7</a:t>
            </a:r>
            <a:r>
              <a:rPr kumimoji="0" lang="en-US" altLang="zh-H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Sequence Diagram for </a:t>
            </a:r>
            <a:r>
              <a:rPr lang="en-US" altLang="zh-HK" i="1" dirty="0">
                <a:solidFill>
                  <a:srgbClr val="000000"/>
                </a:solidFill>
                <a:latin typeface="Georgia" panose="02040502050405020303" pitchFamily="18" charset="0"/>
              </a:rPr>
              <a:t>chat</a:t>
            </a:r>
            <a:endParaRPr kumimoji="0" lang="zh-HK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38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System Design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2569465"/>
            <a:ext cx="3851563" cy="4091121"/>
          </a:xfrm>
        </p:spPr>
        <p:txBody>
          <a:bodyPr anchor="t"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</a:rPr>
              <a:t>If user receives call, </a:t>
            </a:r>
            <a:r>
              <a:rPr lang="en-US" altLang="zh-HK" sz="2400" dirty="0" err="1">
                <a:latin typeface="Georgia" panose="02040502050405020303" pitchFamily="18" charset="0"/>
              </a:rPr>
              <a:t>CallsManager</a:t>
            </a:r>
            <a:r>
              <a:rPr lang="en-US" altLang="zh-HK" sz="2400" dirty="0">
                <a:latin typeface="Georgia" panose="02040502050405020303" pitchFamily="18" charset="0"/>
              </a:rPr>
              <a:t> </a:t>
            </a:r>
            <a:r>
              <a:rPr lang="en-US" sz="2400" dirty="0">
                <a:latin typeface="Georgia" panose="02040502050405020303" pitchFamily="18" charset="0"/>
              </a:rPr>
              <a:t>query phone number with </a:t>
            </a:r>
            <a:r>
              <a:rPr lang="en-US" sz="2400" dirty="0" err="1">
                <a:latin typeface="Georgia" panose="02040502050405020303" pitchFamily="18" charset="0"/>
              </a:rPr>
              <a:t>HKJunkCall</a:t>
            </a:r>
            <a:r>
              <a:rPr lang="en-US" sz="2400" dirty="0">
                <a:latin typeface="Georgia" panose="02040502050405020303" pitchFamily="18" charset="0"/>
              </a:rPr>
              <a:t> API.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</a:rPr>
              <a:t>If identified suspicious, call </a:t>
            </a:r>
            <a:r>
              <a:rPr lang="en-US" sz="2400" dirty="0" err="1">
                <a:latin typeface="Georgia" panose="02040502050405020303" pitchFamily="18" charset="0"/>
              </a:rPr>
              <a:t>WarningManager</a:t>
            </a:r>
            <a:r>
              <a:rPr lang="en-US" sz="2400" dirty="0">
                <a:latin typeface="Georgia" panose="02040502050405020303" pitchFamily="18" charset="0"/>
              </a:rPr>
              <a:t> with warning string.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Georgia" panose="02040502050405020303" pitchFamily="18" charset="0"/>
              </a:rPr>
              <a:t>WarningManager</a:t>
            </a:r>
            <a:r>
              <a:rPr lang="en-US" sz="2400" dirty="0">
                <a:latin typeface="Georgia" panose="02040502050405020303" pitchFamily="18" charset="0"/>
              </a:rPr>
              <a:t> create Warning object, save it in database, then get list of linked users and broadcast message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431" y="1840033"/>
            <a:ext cx="7581589" cy="433909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5883563" y="6291132"/>
            <a:ext cx="4941454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</a:t>
            </a:r>
            <a:r>
              <a:rPr lang="en-US" altLang="zh-HK" i="1" dirty="0">
                <a:solidFill>
                  <a:srgbClr val="000000"/>
                </a:solidFill>
                <a:latin typeface="Georgia" panose="02040502050405020303" pitchFamily="18" charset="0"/>
              </a:rPr>
              <a:t>8</a:t>
            </a:r>
            <a:r>
              <a:rPr kumimoji="0" lang="en-US" altLang="zh-H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Sequence Diagram for </a:t>
            </a:r>
            <a:r>
              <a:rPr lang="en-US" altLang="zh-HK" i="1" dirty="0">
                <a:solidFill>
                  <a:srgbClr val="000000"/>
                </a:solidFill>
                <a:latin typeface="Georgia" panose="02040502050405020303" pitchFamily="18" charset="0"/>
              </a:rPr>
              <a:t>filter calls</a:t>
            </a:r>
            <a:endParaRPr kumimoji="0" lang="zh-HK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244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System Design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2569465"/>
            <a:ext cx="3851563" cy="4091121"/>
          </a:xfrm>
        </p:spPr>
        <p:txBody>
          <a:bodyPr anchor="t"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</a:rPr>
              <a:t>For every 1min/15min/1second, </a:t>
            </a:r>
            <a:r>
              <a:rPr lang="en-US" sz="2400" dirty="0" err="1">
                <a:latin typeface="Georgia" panose="02040502050405020303" pitchFamily="18" charset="0"/>
              </a:rPr>
              <a:t>BodyStatus</a:t>
            </a:r>
            <a:r>
              <a:rPr lang="en-US" sz="2400" dirty="0">
                <a:latin typeface="Georgia" panose="02040502050405020303" pitchFamily="18" charset="0"/>
              </a:rPr>
              <a:t>/Location/</a:t>
            </a:r>
            <a:r>
              <a:rPr lang="en-US" sz="2400" dirty="0" err="1">
                <a:latin typeface="Georgia" panose="02040502050405020303" pitchFamily="18" charset="0"/>
              </a:rPr>
              <a:t>FallManager</a:t>
            </a:r>
            <a:r>
              <a:rPr lang="en-US" sz="2400" dirty="0">
                <a:latin typeface="Georgia" panose="02040502050405020303" pitchFamily="18" charset="0"/>
              </a:rPr>
              <a:t> retrieve respective data.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</a:rPr>
              <a:t>Location Manager creates Location object and store in database.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</a:rPr>
              <a:t>If body status exceeds limit/fall detected, issues and broadcast warning like before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4983" y="1475927"/>
            <a:ext cx="7583530" cy="457849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5865089" y="6291131"/>
            <a:ext cx="4941454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</a:t>
            </a:r>
            <a:r>
              <a:rPr lang="en-US" altLang="zh-HK" i="1" dirty="0">
                <a:solidFill>
                  <a:srgbClr val="000000"/>
                </a:solidFill>
                <a:latin typeface="Georgia" panose="02040502050405020303" pitchFamily="18" charset="0"/>
              </a:rPr>
              <a:t>9</a:t>
            </a:r>
            <a:r>
              <a:rPr kumimoji="0" lang="en-US" altLang="zh-H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Sequence Diagram for </a:t>
            </a:r>
            <a:r>
              <a:rPr lang="en-US" altLang="zh-HK" i="1" dirty="0">
                <a:solidFill>
                  <a:srgbClr val="000000"/>
                </a:solidFill>
                <a:latin typeface="Georgia" panose="02040502050405020303" pitchFamily="18" charset="0"/>
              </a:rPr>
              <a:t>upload status</a:t>
            </a:r>
            <a:endParaRPr kumimoji="0" lang="zh-HK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223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System Design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2569465"/>
            <a:ext cx="3851563" cy="4091121"/>
          </a:xfrm>
        </p:spPr>
        <p:txBody>
          <a:bodyPr anchor="t"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</a:rPr>
              <a:t>If users enabled location tracking, get location from </a:t>
            </a:r>
            <a:r>
              <a:rPr lang="en-US" sz="2400" dirty="0" err="1">
                <a:latin typeface="Georgia" panose="02040502050405020303" pitchFamily="18" charset="0"/>
              </a:rPr>
              <a:t>LocationManager</a:t>
            </a:r>
            <a:endParaRPr lang="en-US" sz="2400" dirty="0">
              <a:latin typeface="Georgia" panose="0204050205040502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Georgia" panose="02040502050405020303" pitchFamily="18" charset="0"/>
              </a:rPr>
              <a:t>LocationManager</a:t>
            </a:r>
            <a:r>
              <a:rPr lang="en-US" sz="2400" dirty="0">
                <a:latin typeface="Georgia" panose="02040502050405020303" pitchFamily="18" charset="0"/>
              </a:rPr>
              <a:t> then read info in database and call Google Map API to get map representation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</a:rPr>
              <a:t>Location with map is displayed to users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6656" y="1597891"/>
            <a:ext cx="7542470" cy="428155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5865089" y="6211669"/>
            <a:ext cx="494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10 Sequence Diagram for location tracking</a:t>
            </a:r>
            <a:endParaRPr kumimoji="0" lang="zh-HK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464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System Design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2569465"/>
            <a:ext cx="3851563" cy="4091121"/>
          </a:xfrm>
        </p:spPr>
        <p:txBody>
          <a:bodyPr anchor="t"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eorgia" panose="02040502050405020303" pitchFamily="18" charset="0"/>
              </a:rPr>
              <a:t>User calls to get previous warning messages from </a:t>
            </a:r>
            <a:r>
              <a:rPr lang="en-US" sz="2400" dirty="0" err="1">
                <a:latin typeface="Georgia" panose="02040502050405020303" pitchFamily="18" charset="0"/>
              </a:rPr>
              <a:t>WarningManager</a:t>
            </a:r>
            <a:endParaRPr lang="en-US" sz="2400" dirty="0">
              <a:latin typeface="Georgia" panose="0204050205040502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Georgia" panose="02040502050405020303" pitchFamily="18" charset="0"/>
              </a:rPr>
              <a:t>WarningManager</a:t>
            </a:r>
            <a:r>
              <a:rPr lang="en-US" sz="2400" dirty="0">
                <a:latin typeface="Georgia" panose="02040502050405020303" pitchFamily="18" charset="0"/>
              </a:rPr>
              <a:t> gets a list of linked users from </a:t>
            </a:r>
            <a:r>
              <a:rPr lang="en-US" sz="2400" dirty="0" err="1">
                <a:latin typeface="Georgia" panose="02040502050405020303" pitchFamily="18" charset="0"/>
              </a:rPr>
              <a:t>LinkManager</a:t>
            </a:r>
            <a:r>
              <a:rPr lang="en-US" sz="2400" dirty="0">
                <a:latin typeface="Georgia" panose="02040502050405020303" pitchFamily="18" charset="0"/>
              </a:rPr>
              <a:t> and retrieve warning messages in database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Georgia" panose="02040502050405020303" pitchFamily="18" charset="0"/>
              </a:rPr>
              <a:t>WarningManager</a:t>
            </a:r>
            <a:r>
              <a:rPr lang="en-US" sz="2400" dirty="0">
                <a:latin typeface="Georgia" panose="02040502050405020303" pitchFamily="18" charset="0"/>
              </a:rPr>
              <a:t> displays warning messages to users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2014" y="1662361"/>
            <a:ext cx="7584326" cy="3888648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5865089" y="6211669"/>
            <a:ext cx="494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11 Sequence Diagram for check message</a:t>
            </a:r>
            <a:endParaRPr kumimoji="0" lang="zh-HK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806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System Design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2569465"/>
            <a:ext cx="3851563" cy="409112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- Managers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- Account, Link, Request, Location, Warning classes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6521" y="1640932"/>
            <a:ext cx="7479819" cy="397707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5865089" y="6291131"/>
            <a:ext cx="494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12 Class Diagram of the Application</a:t>
            </a:r>
            <a:endParaRPr kumimoji="0" lang="zh-HK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724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78010A-5F1C-09F6-A065-FED3E3DD7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latin typeface="Georgia" panose="02040502050405020303" pitchFamily="18" charset="0"/>
                <a:ea typeface="Verdana" panose="020B0604030504040204" pitchFamily="34" charset="0"/>
              </a:rPr>
              <a:t>Outline</a:t>
            </a:r>
            <a:endParaRPr lang="zh-HK" altLang="en-US">
              <a:latin typeface="Georgia" panose="02040502050405020303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E2D6DD-A622-DF16-CAD8-03F89E4F3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09" y="1883203"/>
            <a:ext cx="10515600" cy="4899660"/>
          </a:xfrm>
        </p:spPr>
        <p:txBody>
          <a:bodyPr lIns="109728" tIns="109728" rIns="109728" bIns="91440" anchor="t">
            <a:normAutofit lnSpcReduction="10000"/>
          </a:bodyPr>
          <a:lstStyle/>
          <a:p>
            <a:r>
              <a:rPr lang="en-US" altLang="zh-HK" sz="3600" dirty="0">
                <a:latin typeface="Georgia"/>
                <a:ea typeface="Verdana"/>
              </a:rPr>
              <a:t>Background </a:t>
            </a:r>
          </a:p>
          <a:p>
            <a:r>
              <a:rPr lang="en-US" altLang="zh-HK" sz="3600" dirty="0">
                <a:latin typeface="Georgia"/>
                <a:ea typeface="Verdana"/>
              </a:rPr>
              <a:t>Motivation</a:t>
            </a:r>
          </a:p>
          <a:p>
            <a:r>
              <a:rPr lang="en-US" altLang="zh-HK" sz="3600" dirty="0">
                <a:latin typeface="Georgia"/>
                <a:ea typeface="Verdana"/>
              </a:rPr>
              <a:t>Design</a:t>
            </a:r>
            <a:r>
              <a:rPr lang="en-US" altLang="zh-HK" sz="3600" dirty="0">
                <a:latin typeface="Georgia" panose="02040502050405020303" pitchFamily="18" charset="0"/>
                <a:ea typeface="Verdana" panose="020B0604030504040204" pitchFamily="34" charset="0"/>
              </a:rPr>
              <a:t> and </a:t>
            </a:r>
            <a:r>
              <a:rPr lang="en-US" altLang="zh-HK" sz="3600" dirty="0">
                <a:latin typeface="Georgia"/>
                <a:ea typeface="Verdana"/>
              </a:rPr>
              <a:t>Methodology</a:t>
            </a:r>
            <a:endParaRPr lang="en-US" altLang="zh-HK" sz="3600" dirty="0">
              <a:latin typeface="Georgia" panose="02040502050405020303" pitchFamily="18" charset="0"/>
              <a:ea typeface="Verdana" panose="020B0604030504040204" pitchFamily="34" charset="0"/>
            </a:endParaRPr>
          </a:p>
          <a:p>
            <a:r>
              <a:rPr lang="en-US" altLang="zh-HK" sz="3600" dirty="0">
                <a:latin typeface="Georgia" panose="02040502050405020303" pitchFamily="18" charset="0"/>
                <a:ea typeface="Verdana" panose="020B0604030504040204" pitchFamily="34" charset="0"/>
              </a:rPr>
              <a:t>Results and Discussions</a:t>
            </a:r>
          </a:p>
          <a:p>
            <a:r>
              <a:rPr lang="en-US" altLang="zh-HK" sz="3600" dirty="0">
                <a:latin typeface="Georgia" panose="02040502050405020303" pitchFamily="18" charset="0"/>
                <a:ea typeface="Verdana" panose="020B0604030504040204" pitchFamily="34" charset="0"/>
              </a:rPr>
              <a:t>Limitations, possible improvements &amp; future direction</a:t>
            </a:r>
          </a:p>
          <a:p>
            <a:r>
              <a:rPr lang="en-US" altLang="zh-HK" sz="3600" dirty="0">
                <a:latin typeface="Georgia" panose="02040502050405020303" pitchFamily="18" charset="0"/>
                <a:ea typeface="Verdana" panose="020B0604030504040204" pitchFamily="34" charset="0"/>
              </a:rPr>
              <a:t>Conclusion </a:t>
            </a:r>
          </a:p>
        </p:txBody>
      </p:sp>
    </p:spTree>
    <p:extLst>
      <p:ext uri="{BB962C8B-B14F-4D97-AF65-F5344CB8AC3E}">
        <p14:creationId xmlns:p14="http://schemas.microsoft.com/office/powerpoint/2010/main" val="1050788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Database Design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2569465"/>
            <a:ext cx="3851563" cy="4091121"/>
          </a:xfrm>
        </p:spPr>
        <p:txBody>
          <a:bodyPr anchor="t">
            <a:normAutofit fontScale="70000" lnSpcReduction="20000"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Account entity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Attributes:</a:t>
            </a:r>
          </a:p>
          <a:p>
            <a:pPr marL="0" indent="0">
              <a:buNone/>
            </a:pPr>
            <a:r>
              <a:rPr lang="en-US" sz="2400" u="sng" dirty="0">
                <a:latin typeface="Georgia" panose="02040502050405020303" pitchFamily="18" charset="0"/>
              </a:rPr>
              <a:t>User id</a:t>
            </a:r>
            <a:r>
              <a:rPr lang="en-US" sz="2400" dirty="0">
                <a:latin typeface="Georgia" panose="02040502050405020303" pitchFamily="18" charset="0"/>
              </a:rPr>
              <a:t> / username / password / </a:t>
            </a:r>
            <a:r>
              <a:rPr lang="en-US" sz="2400" dirty="0" err="1">
                <a:latin typeface="Georgia" panose="02040502050405020303" pitchFamily="18" charset="0"/>
              </a:rPr>
              <a:t>trackEnabled</a:t>
            </a:r>
            <a:r>
              <a:rPr lang="en-US" sz="2400" dirty="0">
                <a:latin typeface="Georgia" panose="02040502050405020303" pitchFamily="18" charset="0"/>
              </a:rPr>
              <a:t> / </a:t>
            </a:r>
            <a:r>
              <a:rPr lang="en-US" sz="2400" dirty="0" err="1">
                <a:latin typeface="Georgia" panose="02040502050405020303" pitchFamily="18" charset="0"/>
              </a:rPr>
              <a:t>statusEnabled</a:t>
            </a:r>
            <a:r>
              <a:rPr lang="en-US" sz="2400" dirty="0">
                <a:latin typeface="Georgia" panose="02040502050405020303" pitchFamily="18" charset="0"/>
              </a:rPr>
              <a:t> / </a:t>
            </a:r>
            <a:r>
              <a:rPr lang="en-US" sz="2400" dirty="0" err="1">
                <a:latin typeface="Georgia" panose="02040502050405020303" pitchFamily="18" charset="0"/>
              </a:rPr>
              <a:t>fallEnabled</a:t>
            </a:r>
            <a:r>
              <a:rPr lang="en-US" sz="2400" dirty="0">
                <a:latin typeface="Georgia" panose="02040502050405020303" pitchFamily="18" charset="0"/>
              </a:rPr>
              <a:t> / </a:t>
            </a:r>
            <a:r>
              <a:rPr lang="en-US" sz="2400" dirty="0" err="1">
                <a:latin typeface="Georgia" panose="02040502050405020303" pitchFamily="18" charset="0"/>
              </a:rPr>
              <a:t>lowerRange</a:t>
            </a:r>
            <a:r>
              <a:rPr lang="en-US" sz="2400" dirty="0">
                <a:latin typeface="Georgia" panose="02040502050405020303" pitchFamily="18" charset="0"/>
              </a:rPr>
              <a:t> / </a:t>
            </a:r>
            <a:r>
              <a:rPr lang="en-US" sz="2400" dirty="0" err="1">
                <a:latin typeface="Georgia" panose="02040502050405020303" pitchFamily="18" charset="0"/>
              </a:rPr>
              <a:t>upperRange</a:t>
            </a:r>
            <a:endParaRPr lang="en-US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Relationship: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Location (1 to 1)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Warning (1 to many)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Link (1 to many)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Request (1 to many)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All partial participation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9020" y="1715654"/>
            <a:ext cx="6679139" cy="410404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5865089" y="6291131"/>
            <a:ext cx="4941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1</a:t>
            </a:r>
            <a:r>
              <a:rPr lang="en-US" altLang="zh-HK" sz="1600" i="1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Entity Relationship Diagram of the Application</a:t>
            </a:r>
            <a:endParaRPr kumimoji="0" lang="zh-HK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258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Database Design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2569465"/>
            <a:ext cx="3851563" cy="4091121"/>
          </a:xfrm>
        </p:spPr>
        <p:txBody>
          <a:bodyPr anchor="t">
            <a:normAutofit fontScale="92500"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Link entity (weak entity)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Attributes:</a:t>
            </a:r>
          </a:p>
          <a:p>
            <a:pPr marL="0" indent="0">
              <a:buNone/>
            </a:pPr>
            <a:r>
              <a:rPr lang="en-US" sz="2400" u="sng" dirty="0" err="1">
                <a:latin typeface="Georgia" panose="02040502050405020303" pitchFamily="18" charset="0"/>
              </a:rPr>
              <a:t>Peer_id</a:t>
            </a:r>
            <a:endParaRPr lang="en-US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Relationship: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Account (many to 1)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Total participation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Foreign key: </a:t>
            </a:r>
            <a:r>
              <a:rPr lang="en-US" sz="2400" u="sng" dirty="0" err="1">
                <a:latin typeface="Georgia" panose="02040502050405020303" pitchFamily="18" charset="0"/>
              </a:rPr>
              <a:t>user_id</a:t>
            </a:r>
            <a:r>
              <a:rPr lang="en-US" sz="2400" dirty="0">
                <a:latin typeface="Georgia" panose="02040502050405020303" pitchFamily="18" charset="0"/>
              </a:rPr>
              <a:t> referencing Account</a:t>
            </a:r>
            <a:endParaRPr lang="en-US" sz="2400" u="sng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1854" y="1465468"/>
            <a:ext cx="7086305" cy="435423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5865089" y="6291131"/>
            <a:ext cx="4941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1</a:t>
            </a:r>
            <a:r>
              <a:rPr lang="en-US" altLang="zh-HK" sz="1600" i="1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Entity Relationship Diagram of the Application</a:t>
            </a:r>
            <a:endParaRPr kumimoji="0" lang="zh-HK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927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Database Design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2569465"/>
            <a:ext cx="3851563" cy="4091121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Location entity (weak entity)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Attributes: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location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Relationship: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Account (1 to 1)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Total participation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Foreign key: </a:t>
            </a:r>
            <a:r>
              <a:rPr lang="en-US" sz="2400" u="sng" dirty="0" err="1">
                <a:latin typeface="Georgia" panose="02040502050405020303" pitchFamily="18" charset="0"/>
              </a:rPr>
              <a:t>user_id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altLang="zh-HK" sz="2400" dirty="0">
                <a:latin typeface="Georgia" panose="02040502050405020303" pitchFamily="18" charset="0"/>
              </a:rPr>
              <a:t>referencing</a:t>
            </a:r>
            <a:r>
              <a:rPr lang="en-US" sz="2400" dirty="0">
                <a:latin typeface="Georgia" panose="02040502050405020303" pitchFamily="18" charset="0"/>
              </a:rPr>
              <a:t> Account</a:t>
            </a:r>
            <a:endParaRPr lang="en-US" sz="2400" u="sng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2546" y="1385788"/>
            <a:ext cx="7215614" cy="443369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5865089" y="6291131"/>
            <a:ext cx="4941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1</a:t>
            </a:r>
            <a:r>
              <a:rPr lang="en-US" altLang="zh-HK" sz="1600" i="1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Entity Relationship Diagram of the Application</a:t>
            </a:r>
            <a:endParaRPr kumimoji="0" lang="zh-HK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393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04" y="662686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Database Design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2569465"/>
            <a:ext cx="3851563" cy="4091121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Warning entity (weak entity)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Attributes:</a:t>
            </a:r>
          </a:p>
          <a:p>
            <a:pPr marL="0" indent="0">
              <a:buNone/>
            </a:pPr>
            <a:r>
              <a:rPr lang="en-US" sz="2400" u="sng" dirty="0">
                <a:latin typeface="Georgia" panose="02040502050405020303" pitchFamily="18" charset="0"/>
              </a:rPr>
              <a:t>Message</a:t>
            </a:r>
            <a:endParaRPr lang="en-US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Relationship: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Account (many to 1)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Total participation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Foreign key: </a:t>
            </a:r>
            <a:r>
              <a:rPr lang="en-US" sz="2400" u="sng" dirty="0" err="1">
                <a:latin typeface="Georgia" panose="02040502050405020303" pitchFamily="18" charset="0"/>
              </a:rPr>
              <a:t>user_id</a:t>
            </a:r>
            <a:r>
              <a:rPr lang="en-US" sz="2400" dirty="0">
                <a:latin typeface="Georgia" panose="02040502050405020303" pitchFamily="18" charset="0"/>
              </a:rPr>
              <a:t> </a:t>
            </a:r>
            <a:r>
              <a:rPr lang="en-US" altLang="zh-HK" sz="2400" dirty="0">
                <a:latin typeface="Georgia" panose="02040502050405020303" pitchFamily="18" charset="0"/>
              </a:rPr>
              <a:t>referencing</a:t>
            </a:r>
            <a:r>
              <a:rPr lang="en-US" sz="2400" dirty="0">
                <a:latin typeface="Georgia" panose="02040502050405020303" pitchFamily="18" charset="0"/>
              </a:rPr>
              <a:t> Account</a:t>
            </a:r>
            <a:endParaRPr lang="en-US" sz="2400" u="sng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4218" y="1522222"/>
            <a:ext cx="6993941" cy="429748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5865089" y="6291131"/>
            <a:ext cx="4941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1</a:t>
            </a:r>
            <a:r>
              <a:rPr lang="en-US" altLang="zh-HK" sz="1600" i="1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Entity Relationship Diagram of the Application</a:t>
            </a:r>
            <a:endParaRPr kumimoji="0" lang="zh-HK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846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Database Design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2569465"/>
            <a:ext cx="3851563" cy="4091121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Request entity (weak entity)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Attributes:</a:t>
            </a:r>
          </a:p>
          <a:p>
            <a:pPr marL="0" indent="0">
              <a:buNone/>
            </a:pPr>
            <a:r>
              <a:rPr lang="en-US" sz="2400" u="sng" dirty="0" err="1">
                <a:latin typeface="Georgia" panose="02040502050405020303" pitchFamily="18" charset="0"/>
              </a:rPr>
              <a:t>Peer_id</a:t>
            </a:r>
            <a:endParaRPr lang="en-US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Relationship: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Account (many to 1)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Total participation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Foreign key: </a:t>
            </a:r>
            <a:r>
              <a:rPr lang="en-US" sz="2400" u="sng" dirty="0" err="1">
                <a:latin typeface="Georgia" panose="02040502050405020303" pitchFamily="18" charset="0"/>
              </a:rPr>
              <a:t>user_id</a:t>
            </a:r>
            <a:r>
              <a:rPr lang="en-US" sz="2400" dirty="0">
                <a:latin typeface="Georgia" panose="02040502050405020303" pitchFamily="18" charset="0"/>
              </a:rPr>
              <a:t> from Account</a:t>
            </a:r>
            <a:endParaRPr lang="en-US" sz="2400" u="sng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156" y="1588470"/>
            <a:ext cx="6802437" cy="417981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5865089" y="6291131"/>
            <a:ext cx="4941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1</a:t>
            </a:r>
            <a:r>
              <a:rPr lang="en-US" altLang="zh-HK" sz="1600" i="1" dirty="0">
                <a:solidFill>
                  <a:srgbClr val="000000"/>
                </a:solidFill>
                <a:latin typeface="Georgia" panose="02040502050405020303" pitchFamily="18" charset="0"/>
              </a:rPr>
              <a:t>3</a:t>
            </a: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Entity Relationship Diagram of the Application</a:t>
            </a:r>
            <a:endParaRPr kumimoji="0" lang="zh-HK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761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User Interface - Prototype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2569465"/>
            <a:ext cx="3851563" cy="409112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2400" u="sng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631" y="325053"/>
            <a:ext cx="4562847" cy="549835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6183327" y="6075811"/>
            <a:ext cx="4941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15 Figma UI Prototype</a:t>
            </a:r>
            <a:endParaRPr kumimoji="0" lang="zh-HK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514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User Interface - (Login &amp; Signup)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pic>
        <p:nvPicPr>
          <p:cNvPr id="4" name="內容版面配置區 3" descr="一張含有 文字, 螢幕擷取畫面, 行動電話, 行動裝置 的圖片&#10;&#10;自動產生的描述">
            <a:extLst>
              <a:ext uri="{FF2B5EF4-FFF2-40B4-BE49-F238E27FC236}">
                <a16:creationId xmlns:a16="http://schemas.microsoft.com/office/drawing/2014/main" id="{E14F32BF-BF80-5DF0-D145-32CBE0627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16" y="639520"/>
            <a:ext cx="2502778" cy="5271676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6183327" y="6075811"/>
            <a:ext cx="4941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16, 17 Login and Signup Pages</a:t>
            </a:r>
            <a:endParaRPr kumimoji="0" lang="zh-HK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圖片 7" descr="一張含有 文字, 螢幕擷取畫面, 行動電話, 行動裝置 的圖片&#10;&#10;自動產生的描述">
            <a:extLst>
              <a:ext uri="{FF2B5EF4-FFF2-40B4-BE49-F238E27FC236}">
                <a16:creationId xmlns:a16="http://schemas.microsoft.com/office/drawing/2014/main" id="{8096EB32-CD3A-72B8-65E8-B7E0BC1C7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054" y="639520"/>
            <a:ext cx="2556349" cy="52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00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User Interface - Main Page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2569465"/>
            <a:ext cx="3851563" cy="4091121"/>
          </a:xfrm>
        </p:spPr>
        <p:txBody>
          <a:bodyPr anchor="t">
            <a:norm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Navigation to :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- Chatbot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- Link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- Message 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- Setting</a:t>
            </a:r>
          </a:p>
          <a:p>
            <a:r>
              <a:rPr lang="en-US" sz="2400" dirty="0">
                <a:latin typeface="Georgia" panose="02040502050405020303" pitchFamily="18" charset="0"/>
              </a:rPr>
              <a:t>Log out button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7291" y="499326"/>
            <a:ext cx="2629357" cy="549835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7478229" y="6327727"/>
            <a:ext cx="4941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18 Main Page</a:t>
            </a:r>
            <a:endParaRPr kumimoji="0" lang="zh-HK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919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User Interface - Chatbot Page 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2569465"/>
            <a:ext cx="3851563" cy="409112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24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983" y="419359"/>
            <a:ext cx="2753973" cy="565828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7478229" y="6327727"/>
            <a:ext cx="4941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19 Chatbot Page</a:t>
            </a:r>
            <a:endParaRPr kumimoji="0" lang="zh-HK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75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User Interface - Link Page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pic>
        <p:nvPicPr>
          <p:cNvPr id="4" name="內容版面配置區 3" descr="一張含有 文字, 螢幕擷取畫面, 地圖 的圖片&#10;&#10;自動產生的描述">
            <a:extLst>
              <a:ext uri="{FF2B5EF4-FFF2-40B4-BE49-F238E27FC236}">
                <a16:creationId xmlns:a16="http://schemas.microsoft.com/office/drawing/2014/main" id="{28301162-3E8B-60FA-AC9F-280FAE2C8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714" y="728963"/>
            <a:ext cx="2531754" cy="5280336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4179" y="730959"/>
            <a:ext cx="2519292" cy="528033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5193973" y="6271005"/>
            <a:ext cx="5799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20-22 Linked users, user location, add users pages</a:t>
            </a:r>
            <a:endParaRPr kumimoji="0" lang="zh-HK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圖片 7" descr="一張含有 文字, 螢幕擷取畫面, 行動電話, 行動裝置 的圖片&#10;&#10;自動產生的描述">
            <a:extLst>
              <a:ext uri="{FF2B5EF4-FFF2-40B4-BE49-F238E27FC236}">
                <a16:creationId xmlns:a16="http://schemas.microsoft.com/office/drawing/2014/main" id="{CB1D6665-0079-21A8-205E-54DB61EF0A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000" y="728963"/>
            <a:ext cx="2531755" cy="526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75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F89C9A5-97C1-AC9E-91B7-4C8CAE75AF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5598" y="1827213"/>
            <a:ext cx="5670549" cy="4252912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BCB998C-6A9C-0C69-008C-F9273426D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>
                <a:latin typeface="Georgia"/>
                <a:ea typeface="Verdana"/>
              </a:rPr>
              <a:t>Background</a:t>
            </a:r>
            <a:endParaRPr lang="zh-HK" altLang="en-US" dirty="0">
              <a:latin typeface="Georgia" panose="02040502050405020303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17C57F1-3A16-B4BB-9905-C0D86CF7EB86}"/>
              </a:ext>
            </a:extLst>
          </p:cNvPr>
          <p:cNvSpPr txBox="1"/>
          <p:nvPr/>
        </p:nvSpPr>
        <p:spPr>
          <a:xfrm>
            <a:off x="718738" y="1716435"/>
            <a:ext cx="6125441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HK" sz="2000">
                <a:latin typeface="Georgia"/>
              </a:rPr>
              <a:t>From July 2022 to July 2023:</a:t>
            </a:r>
          </a:p>
          <a:p>
            <a:endParaRPr lang="en-US" altLang="zh-HK" sz="2000">
              <a:latin typeface="Georgia"/>
            </a:endParaRPr>
          </a:p>
          <a:p>
            <a:r>
              <a:rPr lang="en-US" altLang="zh-HK" sz="2000">
                <a:latin typeface="Georgia"/>
              </a:rPr>
              <a:t>- Number of telephone deception cases rises from </a:t>
            </a:r>
          </a:p>
          <a:p>
            <a:r>
              <a:rPr lang="en-US" altLang="zh-HK" sz="2000" b="1">
                <a:latin typeface="Georgia"/>
              </a:rPr>
              <a:t>170</a:t>
            </a:r>
            <a:r>
              <a:rPr lang="en-US" altLang="zh-HK" sz="2000">
                <a:latin typeface="Georgia"/>
              </a:rPr>
              <a:t> to </a:t>
            </a:r>
            <a:r>
              <a:rPr lang="en-US" altLang="zh-HK" sz="2000" b="1">
                <a:latin typeface="Georgia"/>
              </a:rPr>
              <a:t>292</a:t>
            </a:r>
            <a:r>
              <a:rPr lang="en-US" altLang="zh-HK" sz="2000">
                <a:latin typeface="Georgia"/>
              </a:rPr>
              <a:t> (</a:t>
            </a:r>
            <a:r>
              <a:rPr lang="en-US" altLang="zh-HK" sz="2000" b="1">
                <a:latin typeface="Georgia"/>
              </a:rPr>
              <a:t>71.8%</a:t>
            </a:r>
            <a:r>
              <a:rPr lang="en-US" altLang="zh-HK" sz="2000">
                <a:latin typeface="Georgia"/>
              </a:rPr>
              <a:t>)</a:t>
            </a:r>
            <a:endParaRPr lang="en-US" sz="2000"/>
          </a:p>
          <a:p>
            <a:endParaRPr lang="en-US" altLang="zh-HK" sz="2000">
              <a:latin typeface="Georgia"/>
            </a:endParaRPr>
          </a:p>
          <a:p>
            <a:r>
              <a:rPr lang="en-US" altLang="zh-HK" sz="2000">
                <a:latin typeface="Georgia"/>
              </a:rPr>
              <a:t>- Monetary Loss rises from </a:t>
            </a:r>
            <a:r>
              <a:rPr lang="en-US" altLang="zh-HK" sz="2000" b="1">
                <a:latin typeface="Georgia"/>
              </a:rPr>
              <a:t>65.65</a:t>
            </a:r>
            <a:r>
              <a:rPr lang="en-US" altLang="zh-HK" sz="2000">
                <a:latin typeface="Georgia"/>
              </a:rPr>
              <a:t>m to </a:t>
            </a:r>
            <a:r>
              <a:rPr lang="en-US" altLang="zh-HK" sz="2000" b="1">
                <a:latin typeface="Georgia"/>
              </a:rPr>
              <a:t>94.2</a:t>
            </a:r>
            <a:r>
              <a:rPr lang="en-US" altLang="zh-HK" sz="2000">
                <a:latin typeface="Georgia"/>
              </a:rPr>
              <a:t>m (</a:t>
            </a:r>
            <a:r>
              <a:rPr lang="en-US" altLang="zh-HK" sz="2000" b="1">
                <a:latin typeface="Georgia"/>
              </a:rPr>
              <a:t>43.5%</a:t>
            </a:r>
            <a:r>
              <a:rPr lang="en-US" altLang="zh-HK" sz="2000">
                <a:latin typeface="Georgia"/>
              </a:rPr>
              <a:t>) [1]</a:t>
            </a:r>
          </a:p>
          <a:p>
            <a:endParaRPr lang="en-US" altLang="zh-HK" sz="2000">
              <a:latin typeface="Georgia"/>
            </a:endParaRPr>
          </a:p>
          <a:p>
            <a:r>
              <a:rPr lang="en-US" altLang="zh-HK" sz="2000">
                <a:latin typeface="Georgia"/>
              </a:rPr>
              <a:t>- Situation worsening</a:t>
            </a:r>
            <a:endParaRPr lang="en-US" sz="2000"/>
          </a:p>
          <a:p>
            <a:endParaRPr lang="en-US" altLang="zh-HK" sz="2000">
              <a:latin typeface="Georgia"/>
            </a:endParaRPr>
          </a:p>
          <a:p>
            <a:r>
              <a:rPr lang="en-US" altLang="zh-HK" sz="2000">
                <a:latin typeface="Georgia"/>
              </a:rPr>
              <a:t>According to Hong Kong Police Force, </a:t>
            </a:r>
            <a:r>
              <a:rPr lang="en-US" altLang="zh-HK" sz="2000" b="1">
                <a:latin typeface="Georgia"/>
              </a:rPr>
              <a:t>494</a:t>
            </a:r>
            <a:r>
              <a:rPr lang="en-US" altLang="zh-HK" sz="2000">
                <a:latin typeface="Georgia"/>
              </a:rPr>
              <a:t> out of </a:t>
            </a:r>
            <a:r>
              <a:rPr lang="en-US" altLang="zh-HK" sz="2000" b="1">
                <a:latin typeface="Georgia"/>
              </a:rPr>
              <a:t>1150</a:t>
            </a:r>
            <a:r>
              <a:rPr lang="en-US" altLang="zh-HK" sz="2000">
                <a:latin typeface="Georgia"/>
              </a:rPr>
              <a:t> victims (</a:t>
            </a:r>
            <a:r>
              <a:rPr lang="en-US" altLang="zh-HK" sz="2000" b="1">
                <a:latin typeface="Georgia"/>
              </a:rPr>
              <a:t>43%</a:t>
            </a:r>
            <a:r>
              <a:rPr lang="en-US" altLang="zh-HK" sz="2000">
                <a:latin typeface="Georgia"/>
              </a:rPr>
              <a:t>) are elderly in 2020 [2]</a:t>
            </a:r>
            <a:endParaRPr lang="en-US" sz="2000"/>
          </a:p>
          <a:p>
            <a:endParaRPr lang="en-US" altLang="zh-HK" sz="2000">
              <a:latin typeface="Georgia"/>
            </a:endParaRPr>
          </a:p>
          <a:p>
            <a:r>
              <a:rPr lang="en-US" altLang="zh-HK" sz="2000">
                <a:latin typeface="Georgia"/>
              </a:rPr>
              <a:t>- Elderly accounts for a significant portion</a:t>
            </a:r>
            <a:endParaRPr lang="en-US" sz="2000"/>
          </a:p>
          <a:p>
            <a:endParaRPr lang="en-US" altLang="zh-HK" sz="2000">
              <a:latin typeface="Georgia"/>
            </a:endParaRPr>
          </a:p>
          <a:p>
            <a:r>
              <a:rPr lang="en-US" altLang="zh-HK" sz="2000">
                <a:latin typeface="Georgia"/>
              </a:rPr>
              <a:t>Necessary to help them prevent telephone deception</a:t>
            </a:r>
            <a:endParaRPr lang="en-US" sz="200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D418C95-6318-C83B-96F4-210E09F476DB}"/>
              </a:ext>
            </a:extLst>
          </p:cNvPr>
          <p:cNvSpPr txBox="1"/>
          <p:nvPr/>
        </p:nvSpPr>
        <p:spPr>
          <a:xfrm>
            <a:off x="6788727" y="6080125"/>
            <a:ext cx="458354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HK" sz="1600" i="1">
                <a:latin typeface="Georgia"/>
              </a:rPr>
              <a:t>Figure 1 Year-to-year Comparison in Telephone Deception in Hong Kong (July) [1]</a:t>
            </a:r>
            <a:endParaRPr lang="zh-HK" altLang="en-US" sz="1600" i="1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25457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User Interface - Message Page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2569465"/>
            <a:ext cx="3851563" cy="409112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- Display previous warning messages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5484" y="419359"/>
            <a:ext cx="2712970" cy="565828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7478229" y="6327727"/>
            <a:ext cx="4941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23 Messages Page</a:t>
            </a:r>
            <a:endParaRPr kumimoji="0" lang="zh-HK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28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User Interface - Setting Page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2569465"/>
            <a:ext cx="3851563" cy="4091121"/>
          </a:xfrm>
        </p:spPr>
        <p:txBody>
          <a:bodyPr anchor="t">
            <a:norm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Toggle button to enable / disable functions</a:t>
            </a:r>
          </a:p>
          <a:p>
            <a:r>
              <a:rPr lang="en-US" sz="2400" dirty="0">
                <a:latin typeface="Georgia" panose="02040502050405020303" pitchFamily="18" charset="0"/>
              </a:rPr>
              <a:t>Text boxes to enter upper/lower blood pressure limits</a:t>
            </a:r>
          </a:p>
          <a:p>
            <a:r>
              <a:rPr lang="en-US" sz="2400" dirty="0">
                <a:latin typeface="Georgia" panose="02040502050405020303" pitchFamily="18" charset="0"/>
              </a:rPr>
              <a:t>Submit button to save changes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708" y="419359"/>
            <a:ext cx="2716523" cy="565828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7478229" y="6327727"/>
            <a:ext cx="4941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24 Setting </a:t>
            </a:r>
            <a:r>
              <a:rPr lang="en-US" altLang="zh-HK" sz="1600" i="1" dirty="0">
                <a:solidFill>
                  <a:srgbClr val="000000"/>
                </a:solidFill>
                <a:latin typeface="Georgia" panose="02040502050405020303" pitchFamily="18" charset="0"/>
              </a:rPr>
              <a:t>P</a:t>
            </a: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age</a:t>
            </a:r>
            <a:endParaRPr kumimoji="0" lang="zh-HK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258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User Interface - Warning Notification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2569465"/>
            <a:ext cx="3851563" cy="4091121"/>
          </a:xfrm>
        </p:spPr>
        <p:txBody>
          <a:bodyPr anchor="t">
            <a:norm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Sample notification if linked users trigger warning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9152" y="419359"/>
            <a:ext cx="2685635" cy="5658286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7478229" y="6327727"/>
            <a:ext cx="4941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25 Warning Notification</a:t>
            </a:r>
            <a:endParaRPr kumimoji="0" lang="zh-HK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81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64E9C83-07B6-95B9-E976-2361C6A36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zh-HK" sz="3200" dirty="0">
                <a:latin typeface="Georgia" panose="02040502050405020303" pitchFamily="18" charset="0"/>
              </a:rPr>
              <a:t>Implementation – Authentication &amp; database 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文字方塊 9">
            <a:extLst>
              <a:ext uri="{FF2B5EF4-FFF2-40B4-BE49-F238E27FC236}">
                <a16:creationId xmlns:a16="http://schemas.microsoft.com/office/drawing/2014/main" id="{36EBB2BA-2944-3AC5-DA11-BE15C1BD6031}"/>
              </a:ext>
            </a:extLst>
          </p:cNvPr>
          <p:cNvSpPr txBox="1"/>
          <p:nvPr/>
        </p:nvSpPr>
        <p:spPr>
          <a:xfrm>
            <a:off x="187919" y="2540321"/>
            <a:ext cx="54589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1600" dirty="0">
                <a:latin typeface="Georgia" panose="02040502050405020303" pitchFamily="18" charset="0"/>
              </a:rPr>
              <a:t>Firebase cloud service used for authentication and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HK" sz="16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1600" dirty="0">
                <a:latin typeface="Georgia" panose="02040502050405020303" pitchFamily="18" charset="0"/>
              </a:rPr>
              <a:t>Procedures to enable firebase authentication service:</a:t>
            </a:r>
          </a:p>
          <a:p>
            <a:pPr marL="285750" indent="-285750">
              <a:buFontTx/>
              <a:buChar char="-"/>
            </a:pPr>
            <a:r>
              <a:rPr lang="en-US" altLang="zh-HK" sz="1600" dirty="0">
                <a:latin typeface="Georgia" panose="02040502050405020303" pitchFamily="18" charset="0"/>
              </a:rPr>
              <a:t>Initialize an app instance with the necessary credentials (</a:t>
            </a:r>
            <a:r>
              <a:rPr lang="en-US" altLang="zh-HK" sz="1600" dirty="0" err="1">
                <a:latin typeface="Georgia" panose="02040502050405020303" pitchFamily="18" charset="0"/>
              </a:rPr>
              <a:t>apikey</a:t>
            </a:r>
            <a:r>
              <a:rPr lang="en-US" altLang="zh-HK" sz="1600" dirty="0">
                <a:latin typeface="Georgia" panose="02040502050405020303" pitchFamily="18" charset="0"/>
              </a:rPr>
              <a:t>, project ID…)</a:t>
            </a:r>
          </a:p>
          <a:p>
            <a:pPr marL="285750" indent="-285750">
              <a:buFontTx/>
              <a:buChar char="-"/>
            </a:pPr>
            <a:r>
              <a:rPr lang="en-US" altLang="zh-HK" sz="1600" dirty="0">
                <a:latin typeface="Georgia" panose="02040502050405020303" pitchFamily="18" charset="0"/>
              </a:rPr>
              <a:t>Initialize an authentication instance with app instance</a:t>
            </a:r>
          </a:p>
          <a:p>
            <a:pPr marL="285750" indent="-285750">
              <a:buFontTx/>
              <a:buChar char="-"/>
            </a:pPr>
            <a:r>
              <a:rPr lang="en-US" altLang="zh-HK" sz="1600" dirty="0">
                <a:latin typeface="Georgia" panose="02040502050405020303" pitchFamily="18" charset="0"/>
              </a:rPr>
              <a:t>User </a:t>
            </a:r>
            <a:r>
              <a:rPr lang="en-US" altLang="zh-HK" sz="1600" dirty="0" err="1">
                <a:latin typeface="Georgia" panose="02040502050405020303" pitchFamily="18" charset="0"/>
              </a:rPr>
              <a:t>createUserWithEmailAndPassword</a:t>
            </a:r>
            <a:r>
              <a:rPr lang="en-US" altLang="zh-HK" sz="1600" dirty="0">
                <a:latin typeface="Georgia" panose="02040502050405020303" pitchFamily="18" charset="0"/>
              </a:rPr>
              <a:t> and </a:t>
            </a:r>
            <a:r>
              <a:rPr lang="en-US" altLang="zh-HK" sz="1600" dirty="0" err="1">
                <a:latin typeface="Georgia" panose="02040502050405020303" pitchFamily="18" charset="0"/>
              </a:rPr>
              <a:t>signInWithEmailAndPassword</a:t>
            </a:r>
            <a:r>
              <a:rPr lang="en-US" altLang="zh-HK" sz="1600" dirty="0">
                <a:latin typeface="Georgia" panose="02040502050405020303" pitchFamily="18" charset="0"/>
              </a:rPr>
              <a:t> to create and authenticate account, given email and password</a:t>
            </a:r>
          </a:p>
          <a:p>
            <a:pPr marL="285750" indent="-285750">
              <a:buFontTx/>
              <a:buChar char="-"/>
            </a:pPr>
            <a:endParaRPr lang="en-US" altLang="zh-HK" sz="16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sz="1600" dirty="0">
                <a:latin typeface="Georgia" panose="02040502050405020303" pitchFamily="18" charset="0"/>
              </a:rPr>
              <a:t>Procedures to enable firebase database service:</a:t>
            </a:r>
          </a:p>
          <a:p>
            <a:pPr marL="285750" indent="-285750">
              <a:buFontTx/>
              <a:buChar char="-"/>
            </a:pPr>
            <a:r>
              <a:rPr lang="en-US" altLang="zh-HK" sz="1600" dirty="0">
                <a:latin typeface="Georgia" panose="02040502050405020303" pitchFamily="18" charset="0"/>
              </a:rPr>
              <a:t>Initialize database instance with app instance</a:t>
            </a:r>
          </a:p>
          <a:p>
            <a:pPr marL="285750" indent="-285750">
              <a:buFontTx/>
              <a:buChar char="-"/>
            </a:pPr>
            <a:r>
              <a:rPr lang="en-US" altLang="zh-HK" sz="1600" dirty="0">
                <a:latin typeface="Georgia" panose="02040502050405020303" pitchFamily="18" charset="0"/>
              </a:rPr>
              <a:t>Use </a:t>
            </a:r>
            <a:r>
              <a:rPr lang="en-US" altLang="zh-HK" sz="1600" dirty="0" err="1">
                <a:latin typeface="Georgia" panose="02040502050405020303" pitchFamily="18" charset="0"/>
              </a:rPr>
              <a:t>getDoc</a:t>
            </a:r>
            <a:r>
              <a:rPr lang="en-US" altLang="zh-HK" sz="1600" dirty="0">
                <a:latin typeface="Georgia" panose="02040502050405020303" pitchFamily="18" charset="0"/>
              </a:rPr>
              <a:t> and </a:t>
            </a:r>
            <a:r>
              <a:rPr lang="en-US" altLang="zh-HK" sz="1600" dirty="0" err="1">
                <a:latin typeface="Georgia" panose="02040502050405020303" pitchFamily="18" charset="0"/>
              </a:rPr>
              <a:t>setDoc</a:t>
            </a:r>
            <a:r>
              <a:rPr lang="en-US" altLang="zh-HK" sz="1600" dirty="0">
                <a:latin typeface="Georgia" panose="02040502050405020303" pitchFamily="18" charset="0"/>
              </a:rPr>
              <a:t> method to read and write database</a:t>
            </a:r>
          </a:p>
          <a:p>
            <a:pPr marL="285750" indent="-285750">
              <a:buFontTx/>
              <a:buChar char="-"/>
            </a:pPr>
            <a:r>
              <a:rPr lang="en-US" altLang="zh-HK" sz="1600" dirty="0">
                <a:latin typeface="Georgia" panose="02040502050405020303" pitchFamily="18" charset="0"/>
              </a:rPr>
              <a:t>NoSQL database, stores key, value pairs</a:t>
            </a:r>
            <a:endParaRPr lang="zh-HK" altLang="en-US" sz="1600" dirty="0">
              <a:latin typeface="Georgia" panose="02040502050405020303" pitchFamily="18" charset="0"/>
            </a:endParaRPr>
          </a:p>
        </p:txBody>
      </p:sp>
      <p:pic>
        <p:nvPicPr>
          <p:cNvPr id="5" name="內容版面配置區 4" descr="一張含有 文字, 螢幕擷取畫面, 字型, 行 的圖片&#10;&#10;自動產生的描述">
            <a:extLst>
              <a:ext uri="{FF2B5EF4-FFF2-40B4-BE49-F238E27FC236}">
                <a16:creationId xmlns:a16="http://schemas.microsoft.com/office/drawing/2014/main" id="{E29009DC-626F-A09D-301C-A49E25F21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76" y="2540321"/>
            <a:ext cx="4695016" cy="686656"/>
          </a:xfrm>
          <a:prstGeom prst="rect">
            <a:avLst/>
          </a:prstGeom>
        </p:spPr>
      </p:pic>
      <p:pic>
        <p:nvPicPr>
          <p:cNvPr id="7" name="圖片 6" descr="一張含有 文字, 螢幕擷取畫面, 字型, 軟體 的圖片&#10;&#10;自動產生的描述">
            <a:extLst>
              <a:ext uri="{FF2B5EF4-FFF2-40B4-BE49-F238E27FC236}">
                <a16:creationId xmlns:a16="http://schemas.microsoft.com/office/drawing/2014/main" id="{CBE02B66-9216-E6E3-F363-9B54AEA3D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243" y="3408491"/>
            <a:ext cx="4660683" cy="178530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32635A8-361B-D9A8-A21D-4543479F1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664201"/>
            <a:ext cx="5458968" cy="52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81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AD8B4F6-8C01-59F6-74B5-A2AC9BB0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HK" sz="3200" dirty="0">
                <a:latin typeface="Georgia" panose="02040502050405020303" pitchFamily="18" charset="0"/>
              </a:rPr>
              <a:t>Implementation – LLM integration</a:t>
            </a:r>
          </a:p>
        </p:txBody>
      </p:sp>
      <p:sp>
        <p:nvSpPr>
          <p:cNvPr id="15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C58FBE1-8482-4CCA-B748-49858228F0F6}"/>
              </a:ext>
            </a:extLst>
          </p:cNvPr>
          <p:cNvSpPr txBox="1"/>
          <p:nvPr/>
        </p:nvSpPr>
        <p:spPr>
          <a:xfrm>
            <a:off x="640080" y="2706624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sz="1700" dirty="0">
                <a:latin typeface="Georgia" panose="02040502050405020303" pitchFamily="18" charset="0"/>
              </a:rPr>
              <a:t>LLM model chosen: Google Gemini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HK" sz="1700" dirty="0">
              <a:latin typeface="Georgia" panose="02040502050405020303" pitchFamily="18" charset="0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sz="1700" dirty="0">
                <a:latin typeface="Georgia" panose="02040502050405020303" pitchFamily="18" charset="0"/>
              </a:rPr>
              <a:t>Procedures to enable Gemini model: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sz="1700" dirty="0">
                <a:latin typeface="Georgia" panose="02040502050405020303" pitchFamily="18" charset="0"/>
              </a:rPr>
              <a:t>Create a </a:t>
            </a:r>
            <a:r>
              <a:rPr lang="en-US" altLang="zh-HK" sz="1700" dirty="0" err="1">
                <a:latin typeface="Georgia" panose="02040502050405020303" pitchFamily="18" charset="0"/>
              </a:rPr>
              <a:t>GoogleGenerativeAI</a:t>
            </a:r>
            <a:r>
              <a:rPr lang="en-US" altLang="zh-HK" sz="1700" dirty="0">
                <a:latin typeface="Georgia" panose="02040502050405020303" pitchFamily="18" charset="0"/>
              </a:rPr>
              <a:t> instance with a registered API key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sz="1700" dirty="0">
                <a:latin typeface="Georgia" panose="02040502050405020303" pitchFamily="18" charset="0"/>
              </a:rPr>
              <a:t>Create a model instance of desired model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HK" sz="1700" dirty="0">
              <a:latin typeface="Georgia" panose="02040502050405020303" pitchFamily="18" charset="0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sz="1700" dirty="0">
                <a:latin typeface="Georgia" panose="02040502050405020303" pitchFamily="18" charset="0"/>
              </a:rPr>
              <a:t>To use multi-turn conversations (chat) mode: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sz="1700" dirty="0">
                <a:latin typeface="Georgia" panose="02040502050405020303" pitchFamily="18" charset="0"/>
              </a:rPr>
              <a:t>Track chat history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sz="1700" dirty="0">
                <a:latin typeface="Georgia" panose="02040502050405020303" pitchFamily="18" charset="0"/>
              </a:rPr>
              <a:t>Provide chat history together with generation configuration when initialize chat instance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sz="1700" dirty="0">
                <a:latin typeface="Georgia" panose="02040502050405020303" pitchFamily="18" charset="0"/>
              </a:rPr>
              <a:t>Call </a:t>
            </a:r>
            <a:r>
              <a:rPr lang="en-US" altLang="zh-HK" sz="1700" dirty="0" err="1">
                <a:latin typeface="Georgia" panose="02040502050405020303" pitchFamily="18" charset="0"/>
              </a:rPr>
              <a:t>sendMessage</a:t>
            </a:r>
            <a:r>
              <a:rPr lang="en-US" altLang="zh-HK" sz="1700" dirty="0">
                <a:latin typeface="Georgia" panose="02040502050405020303" pitchFamily="18" charset="0"/>
              </a:rPr>
              <a:t> method of chat and retrieve response</a:t>
            </a:r>
          </a:p>
        </p:txBody>
      </p:sp>
      <p:pic>
        <p:nvPicPr>
          <p:cNvPr id="7" name="圖片 6" descr="一張含有 文字, 螢幕擷取畫面, 字型, 軟體 的圖片&#10;&#10;自動產生的描述">
            <a:extLst>
              <a:ext uri="{FF2B5EF4-FFF2-40B4-BE49-F238E27FC236}">
                <a16:creationId xmlns:a16="http://schemas.microsoft.com/office/drawing/2014/main" id="{6AD28E00-2BA5-1472-D85C-50266F1DF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067" y="1634278"/>
            <a:ext cx="4530101" cy="2232889"/>
          </a:xfrm>
          <a:prstGeom prst="rect">
            <a:avLst/>
          </a:prstGeom>
        </p:spPr>
      </p:pic>
      <p:pic>
        <p:nvPicPr>
          <p:cNvPr id="5" name="內容版面配置區 4" descr="一張含有 文字, 螢幕擷取畫面, 字型 的圖片&#10;&#10;自動產生的描述">
            <a:extLst>
              <a:ext uri="{FF2B5EF4-FFF2-40B4-BE49-F238E27FC236}">
                <a16:creationId xmlns:a16="http://schemas.microsoft.com/office/drawing/2014/main" id="{B858DB9D-3E31-7FF7-D5E0-B35AF8D5A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555" y="4150631"/>
            <a:ext cx="4505213" cy="20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19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3A9244E-626A-8810-E406-DE8A6E4C1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HK" sz="3200" dirty="0">
                <a:latin typeface="Georgia" panose="02040502050405020303" pitchFamily="18" charset="0"/>
              </a:rPr>
              <a:t>Implementation - Location Tracking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6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E213AE9-3BFF-4CE9-BD30-AD1C37B68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115283" cy="3483864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Define a task and a callback in </a:t>
            </a:r>
            <a:r>
              <a:rPr lang="en-US" sz="2000" dirty="0" err="1">
                <a:latin typeface="Georgia" panose="02040502050405020303" pitchFamily="18" charset="0"/>
              </a:rPr>
              <a:t>TaskManager</a:t>
            </a:r>
            <a:r>
              <a:rPr lang="en-US" sz="2000" dirty="0">
                <a:latin typeface="Georgia" panose="02040502050405020303" pitchFamily="18" charset="0"/>
              </a:rPr>
              <a:t> of React Native</a:t>
            </a:r>
          </a:p>
          <a:p>
            <a:r>
              <a:rPr lang="en-US" sz="2000" dirty="0">
                <a:latin typeface="Georgia" panose="02040502050405020303" pitchFamily="18" charset="0"/>
              </a:rPr>
              <a:t>Ask for permission of location tracking</a:t>
            </a:r>
          </a:p>
          <a:p>
            <a:r>
              <a:rPr lang="en-US" sz="2000" dirty="0">
                <a:latin typeface="Georgia" panose="02040502050405020303" pitchFamily="18" charset="0"/>
              </a:rPr>
              <a:t>Use </a:t>
            </a:r>
            <a:r>
              <a:rPr lang="en-US" sz="2000" dirty="0" err="1">
                <a:latin typeface="Georgia" panose="02040502050405020303" pitchFamily="18" charset="0"/>
              </a:rPr>
              <a:t>startLocationUpdatesAsync</a:t>
            </a:r>
            <a:r>
              <a:rPr lang="en-US" sz="2000" dirty="0">
                <a:latin typeface="Georgia" panose="02040502050405020303" pitchFamily="18" charset="0"/>
              </a:rPr>
              <a:t> method from ‘expo-location’ library, can configure accuracy,  min distance/time interval for update</a:t>
            </a:r>
          </a:p>
          <a:p>
            <a:r>
              <a:rPr lang="en-US" sz="2000" dirty="0">
                <a:latin typeface="Georgia" panose="02040502050405020303" pitchFamily="18" charset="0"/>
              </a:rPr>
              <a:t>Bind the method to the </a:t>
            </a:r>
            <a:r>
              <a:rPr lang="en-US" sz="2000" dirty="0" err="1">
                <a:latin typeface="Georgia" panose="02040502050405020303" pitchFamily="18" charset="0"/>
              </a:rPr>
              <a:t>TaskManager</a:t>
            </a:r>
            <a:r>
              <a:rPr lang="en-US" sz="2000" dirty="0">
                <a:latin typeface="Georgia" panose="02040502050405020303" pitchFamily="18" charset="0"/>
              </a:rPr>
              <a:t> so that the callback is executed after retrieving the data (uploading the location data to database)</a:t>
            </a:r>
          </a:p>
        </p:txBody>
      </p:sp>
      <p:pic>
        <p:nvPicPr>
          <p:cNvPr id="7" name="圖片 6" descr="一張含有 文字, 螢幕擷取畫面, 字型 的圖片&#10;&#10;自動產生的描述">
            <a:extLst>
              <a:ext uri="{FF2B5EF4-FFF2-40B4-BE49-F238E27FC236}">
                <a16:creationId xmlns:a16="http://schemas.microsoft.com/office/drawing/2014/main" id="{F6860956-A83E-08D8-A19B-8247C2FA8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54" y="3692615"/>
            <a:ext cx="4866077" cy="2661984"/>
          </a:xfrm>
          <a:prstGeom prst="rect">
            <a:avLst/>
          </a:prstGeom>
        </p:spPr>
      </p:pic>
      <p:pic>
        <p:nvPicPr>
          <p:cNvPr id="5" name="內容版面配置區 4" descr="一張含有 文字, 螢幕擷取畫面, 軟體, 多媒體軟體 的圖片&#10;&#10;自動產生的描述">
            <a:extLst>
              <a:ext uri="{FF2B5EF4-FFF2-40B4-BE49-F238E27FC236}">
                <a16:creationId xmlns:a16="http://schemas.microsoft.com/office/drawing/2014/main" id="{C608A0A7-AF4B-40B7-500D-91A1ABC29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094" y="1508593"/>
            <a:ext cx="4977237" cy="182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66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EF8E9B8-3918-1341-A316-719AC8D06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HK" sz="3200" dirty="0">
                <a:latin typeface="Georgia" panose="02040502050405020303" pitchFamily="18" charset="0"/>
              </a:rPr>
              <a:t>Implementation – Fall Detection 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6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2353734-77DA-5D5A-8CBB-CA93C6D8C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4725022" cy="3483864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Algorithm used:</a:t>
            </a:r>
          </a:p>
          <a:p>
            <a:r>
              <a:rPr lang="en-US" sz="2000" dirty="0">
                <a:latin typeface="Georgia" panose="02040502050405020303" pitchFamily="18" charset="0"/>
              </a:rPr>
              <a:t>Reference from research article </a:t>
            </a:r>
            <a:r>
              <a:rPr lang="en-US" sz="2000" i="1" dirty="0">
                <a:latin typeface="Georgia" panose="02040502050405020303" pitchFamily="18" charset="0"/>
              </a:rPr>
              <a:t>Multi-Sensor Fall Detection for Smartphones</a:t>
            </a:r>
          </a:p>
          <a:p>
            <a:r>
              <a:rPr lang="en-US" sz="2000" dirty="0">
                <a:latin typeface="Georgia" panose="02040502050405020303" pitchFamily="18" charset="0"/>
              </a:rPr>
              <a:t>Given accelerometer reading Ax, Ay, Az, calculate signal magnitude vector, which is square root of their sum of square</a:t>
            </a:r>
          </a:p>
          <a:p>
            <a:r>
              <a:rPr lang="en-US" sz="2000" dirty="0">
                <a:latin typeface="Georgia" panose="02040502050405020303" pitchFamily="18" charset="0"/>
              </a:rPr>
              <a:t>Threshold value chosen for triggering fall detection: MAX=15g MIN=3g</a:t>
            </a:r>
          </a:p>
          <a:p>
            <a:r>
              <a:rPr lang="en-US" sz="2000" dirty="0">
                <a:latin typeface="Georgia" panose="02040502050405020303" pitchFamily="18" charset="0"/>
              </a:rPr>
              <a:t>Good balance of sensitivity (~91%), specificity (~86%), and accuracy (~88%) [3]</a:t>
            </a:r>
          </a:p>
        </p:txBody>
      </p:sp>
      <p:pic>
        <p:nvPicPr>
          <p:cNvPr id="7" name="圖片 6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DD1B4525-06DC-E624-87A5-59C79D014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54" y="4092430"/>
            <a:ext cx="5984911" cy="2169530"/>
          </a:xfrm>
          <a:prstGeom prst="rect">
            <a:avLst/>
          </a:prstGeom>
        </p:spPr>
      </p:pic>
      <p:pic>
        <p:nvPicPr>
          <p:cNvPr id="5" name="內容版面配置區 4" descr="一張含有 文字, 字型, 白色, 行 的圖片&#10;&#10;自動產生的描述">
            <a:extLst>
              <a:ext uri="{FF2B5EF4-FFF2-40B4-BE49-F238E27FC236}">
                <a16:creationId xmlns:a16="http://schemas.microsoft.com/office/drawing/2014/main" id="{C21FE743-3621-EEC0-58F1-BF986E519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144" y="2333469"/>
            <a:ext cx="5966623" cy="9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221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52DC598-409C-4B42-F26D-F62B0C9DD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HK" sz="3200" dirty="0">
                <a:latin typeface="Georgia" panose="02040502050405020303" pitchFamily="18" charset="0"/>
              </a:rPr>
              <a:t>Implementation – Fall Detection </a:t>
            </a:r>
            <a:endParaRPr lang="zh-HK" altLang="en-US" sz="3200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 descr="一張含有 文字, 字型, 螢幕擷取畫面 的圖片&#10;&#10;自動產生的描述">
            <a:extLst>
              <a:ext uri="{FF2B5EF4-FFF2-40B4-BE49-F238E27FC236}">
                <a16:creationId xmlns:a16="http://schemas.microsoft.com/office/drawing/2014/main" id="{3061D47B-DC9F-B734-E3DC-C76FAEB43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838872"/>
            <a:ext cx="5458968" cy="961683"/>
          </a:xfrm>
          <a:prstGeom prst="rect">
            <a:avLst/>
          </a:prstGeom>
        </p:spPr>
      </p:pic>
      <p:pic>
        <p:nvPicPr>
          <p:cNvPr id="12" name="圖片 11" descr="一張含有 文字, 字型, 螢幕擷取畫面 的圖片&#10;&#10;自動產生的描述">
            <a:extLst>
              <a:ext uri="{FF2B5EF4-FFF2-40B4-BE49-F238E27FC236}">
                <a16:creationId xmlns:a16="http://schemas.microsoft.com/office/drawing/2014/main" id="{578FD0E2-419F-0901-0E80-ECEC13F92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188" y="3598466"/>
            <a:ext cx="2962688" cy="112410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C9B2FA80-ACAF-4BA0-BF2B-3A977E3C1880}"/>
              </a:ext>
            </a:extLst>
          </p:cNvPr>
          <p:cNvSpPr txBox="1"/>
          <p:nvPr/>
        </p:nvSpPr>
        <p:spPr>
          <a:xfrm>
            <a:off x="630936" y="2612571"/>
            <a:ext cx="53311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dirty="0">
                <a:latin typeface="Georgia" panose="02040502050405020303" pitchFamily="18" charset="0"/>
              </a:rPr>
              <a:t>Accelerometer class used from ‘expo-sensor’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dirty="0">
                <a:latin typeface="Georgia" panose="02040502050405020303" pitchFamily="18" charset="0"/>
              </a:rPr>
              <a:t>First ask permission, then set a time interval for tracking, finally attach to a listener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dirty="0">
                <a:latin typeface="Georgia" panose="02040502050405020303" pitchFamily="18" charset="0"/>
              </a:rPr>
              <a:t>When </a:t>
            </a:r>
            <a:r>
              <a:rPr lang="en-US" altLang="zh-HK" dirty="0" err="1">
                <a:latin typeface="Georgia" panose="02040502050405020303" pitchFamily="18" charset="0"/>
              </a:rPr>
              <a:t>x,y,z</a:t>
            </a:r>
            <a:r>
              <a:rPr lang="en-US" altLang="zh-HK" dirty="0">
                <a:latin typeface="Georgia" panose="02040502050405020303" pitchFamily="18" charset="0"/>
              </a:rPr>
              <a:t> values change, call back in </a:t>
            </a:r>
            <a:r>
              <a:rPr lang="en-US" altLang="zh-HK" dirty="0" err="1">
                <a:latin typeface="Georgia" panose="02040502050405020303" pitchFamily="18" charset="0"/>
              </a:rPr>
              <a:t>useEffect</a:t>
            </a:r>
            <a:r>
              <a:rPr lang="en-US" altLang="zh-HK" dirty="0">
                <a:latin typeface="Georgia" panose="02040502050405020303" pitchFamily="18" charset="0"/>
              </a:rPr>
              <a:t> will be called, which apply the formula and issue warning if signal magnitude vector value falls outside the predefined interval</a:t>
            </a:r>
            <a:endParaRPr lang="zh-HK" alt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51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00EA70-6273-110C-8C75-7EE0CA1E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zh-HK" sz="3200" dirty="0">
                <a:latin typeface="Georgia" panose="02040502050405020303" pitchFamily="18" charset="0"/>
              </a:rPr>
              <a:t>Implementation – Deceptive Call Detection</a:t>
            </a:r>
            <a:endParaRPr lang="zh-HK" altLang="en-US" sz="3200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0058C5-7845-CC27-9951-47248DE66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fontScale="85000" lnSpcReduction="20000"/>
          </a:bodyPr>
          <a:lstStyle/>
          <a:p>
            <a:r>
              <a:rPr lang="en-US" dirty="0">
                <a:latin typeface="Georgia" panose="02040502050405020303" pitchFamily="18" charset="0"/>
              </a:rPr>
              <a:t>Web scraping from </a:t>
            </a:r>
            <a:r>
              <a:rPr lang="en-US" dirty="0" err="1">
                <a:latin typeface="Georgia" panose="02040502050405020303" pitchFamily="18" charset="0"/>
              </a:rPr>
              <a:t>JunkCall</a:t>
            </a:r>
            <a:r>
              <a:rPr lang="en-US" dirty="0">
                <a:latin typeface="Georgia" panose="02040502050405020303" pitchFamily="18" charset="0"/>
              </a:rPr>
              <a:t> HK, a database that stores suspicious phone number list</a:t>
            </a:r>
          </a:p>
          <a:p>
            <a:r>
              <a:rPr lang="en-US" dirty="0">
                <a:latin typeface="Georgia" panose="02040502050405020303" pitchFamily="18" charset="0"/>
              </a:rPr>
              <a:t>The targeted information – whether the call has been reported deceptive or not, lies in a HTML ordered list element with class name “</a:t>
            </a:r>
            <a:r>
              <a:rPr lang="en-US" dirty="0" err="1">
                <a:latin typeface="Georgia" panose="02040502050405020303" pitchFamily="18" charset="0"/>
              </a:rPr>
              <a:t>junkcall</a:t>
            </a:r>
            <a:r>
              <a:rPr lang="en-US" dirty="0">
                <a:latin typeface="Georgia" panose="02040502050405020303" pitchFamily="18" charset="0"/>
              </a:rPr>
              <a:t>”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5612D03-7D3A-394F-A8D6-A7F68DE67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99048" y="1955079"/>
            <a:ext cx="5458968" cy="294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908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92F6E72-0F29-9B96-34BF-80276F5C0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zh-HK" sz="3200" dirty="0">
                <a:latin typeface="Georgia" panose="02040502050405020303" pitchFamily="18" charset="0"/>
              </a:rPr>
              <a:t>Implementation – Deceptive Call Detection</a:t>
            </a:r>
            <a:endParaRPr lang="zh-HK" altLang="en-US" sz="3200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0808C9-B708-E930-8E83-20509C876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fontScale="62500" lnSpcReduction="20000"/>
          </a:bodyPr>
          <a:lstStyle/>
          <a:p>
            <a:r>
              <a:rPr lang="en-US" dirty="0">
                <a:latin typeface="Georgia" panose="02040502050405020303" pitchFamily="18" charset="0"/>
              </a:rPr>
              <a:t>Ask for required permission from user</a:t>
            </a:r>
          </a:p>
          <a:p>
            <a:r>
              <a:rPr lang="en-US" dirty="0">
                <a:latin typeface="Georgia" panose="02040502050405020303" pitchFamily="18" charset="0"/>
              </a:rPr>
              <a:t>Use </a:t>
            </a:r>
            <a:r>
              <a:rPr lang="en-US" dirty="0" err="1">
                <a:latin typeface="Georgia" panose="02040502050405020303" pitchFamily="18" charset="0"/>
              </a:rPr>
              <a:t>CallDetectorManager</a:t>
            </a:r>
            <a:r>
              <a:rPr lang="en-US" dirty="0">
                <a:latin typeface="Georgia" panose="02040502050405020303" pitchFamily="18" charset="0"/>
              </a:rPr>
              <a:t> Class from ‘react-native-call-detection’ library to get phone number of incoming call</a:t>
            </a:r>
          </a:p>
          <a:p>
            <a:r>
              <a:rPr lang="en-US" dirty="0">
                <a:latin typeface="Georgia" panose="02040502050405020303" pitchFamily="18" charset="0"/>
              </a:rPr>
              <a:t>Append the phone number in URL and use </a:t>
            </a:r>
            <a:r>
              <a:rPr lang="en-US" dirty="0" err="1">
                <a:latin typeface="Georgia" panose="02040502050405020303" pitchFamily="18" charset="0"/>
              </a:rPr>
              <a:t>javascript’s</a:t>
            </a:r>
            <a:r>
              <a:rPr lang="en-US" dirty="0">
                <a:latin typeface="Georgia" panose="02040502050405020303" pitchFamily="18" charset="0"/>
              </a:rPr>
              <a:t> fetch API to fetch from </a:t>
            </a:r>
            <a:r>
              <a:rPr lang="en-US" dirty="0" err="1">
                <a:latin typeface="Georgia" panose="02040502050405020303" pitchFamily="18" charset="0"/>
              </a:rPr>
              <a:t>JunkCall</a:t>
            </a:r>
            <a:r>
              <a:rPr lang="en-US" dirty="0">
                <a:latin typeface="Georgia" panose="02040502050405020303" pitchFamily="18" charset="0"/>
              </a:rPr>
              <a:t> HK</a:t>
            </a:r>
          </a:p>
          <a:p>
            <a:r>
              <a:rPr lang="en-US" dirty="0">
                <a:latin typeface="Georgia" panose="02040502050405020303" pitchFamily="18" charset="0"/>
              </a:rPr>
              <a:t>Parse result to Document Object Model element, get element with class name “</a:t>
            </a:r>
            <a:r>
              <a:rPr lang="en-US" dirty="0" err="1">
                <a:latin typeface="Georgia" panose="02040502050405020303" pitchFamily="18" charset="0"/>
              </a:rPr>
              <a:t>junkcall</a:t>
            </a:r>
            <a:r>
              <a:rPr lang="en-US" dirty="0">
                <a:latin typeface="Georgia" panose="02040502050405020303" pitchFamily="18" charset="0"/>
              </a:rPr>
              <a:t>”, and check if the inner text contains the keyword “deception” in Chinese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 descr="一張含有 文字, 螢幕擷取畫面, 字型 的圖片&#10;&#10;自動產生的描述">
            <a:extLst>
              <a:ext uri="{FF2B5EF4-FFF2-40B4-BE49-F238E27FC236}">
                <a16:creationId xmlns:a16="http://schemas.microsoft.com/office/drawing/2014/main" id="{F9309F68-3086-6E1E-4BF7-CC1C810A9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607070"/>
            <a:ext cx="5458968" cy="364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32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BF3957-5CE6-FEB4-0D70-A95493ECF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>
                <a:latin typeface="Georgia"/>
                <a:ea typeface="Verdana"/>
              </a:rPr>
              <a:t>Motivation</a:t>
            </a:r>
            <a:endParaRPr lang="zh-HK" altLang="en-US" dirty="0">
              <a:latin typeface="Georgia" panose="02040502050405020303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F89341-2DA2-7F66-8AC3-9D2832AC1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975860"/>
          </a:xfrm>
        </p:spPr>
        <p:txBody>
          <a:bodyPr lIns="109728" tIns="109728" rIns="109728" bIns="91440" anchor="t">
            <a:normAutofit/>
          </a:bodyPr>
          <a:lstStyle/>
          <a:p>
            <a:pPr marL="0" indent="0">
              <a:buNone/>
            </a:pPr>
            <a:r>
              <a:rPr lang="en-US" altLang="zh-HK" sz="2400" dirty="0">
                <a:latin typeface="Georgia" panose="02040502050405020303" pitchFamily="18" charset="0"/>
              </a:rPr>
              <a:t>Problems except telephone deception:</a:t>
            </a:r>
          </a:p>
          <a:p>
            <a:pPr marL="0" indent="0">
              <a:buNone/>
            </a:pPr>
            <a:r>
              <a:rPr lang="en-US" altLang="zh-HK" sz="2400" dirty="0">
                <a:latin typeface="Georgia" panose="02040502050405020303" pitchFamily="18" charset="0"/>
              </a:rPr>
              <a:t>- Elderly missing</a:t>
            </a:r>
          </a:p>
          <a:p>
            <a:pPr marL="0" indent="0">
              <a:buNone/>
            </a:pPr>
            <a:r>
              <a:rPr lang="en-US" altLang="zh-HK" sz="2400" dirty="0">
                <a:latin typeface="Georgia"/>
              </a:rPr>
              <a:t>- Accidents (e.g. fainting/falling)</a:t>
            </a:r>
          </a:p>
          <a:p>
            <a:pPr marL="0" indent="0">
              <a:buNone/>
            </a:pPr>
            <a:r>
              <a:rPr lang="en-US" altLang="zh-HK" sz="2400" dirty="0">
                <a:latin typeface="Georgia"/>
              </a:rPr>
              <a:t>- Generation gap</a:t>
            </a:r>
          </a:p>
          <a:p>
            <a:pPr marL="0" indent="0">
              <a:buNone/>
            </a:pPr>
            <a:r>
              <a:rPr lang="en-US" altLang="zh-HK" sz="2400" dirty="0">
                <a:latin typeface="Georgia" panose="02040502050405020303" pitchFamily="18" charset="0"/>
              </a:rPr>
              <a:t>Problems of Existing applications:</a:t>
            </a:r>
          </a:p>
          <a:p>
            <a:pPr marL="0" indent="0">
              <a:buNone/>
            </a:pPr>
            <a:r>
              <a:rPr lang="en-US" altLang="zh-HK" sz="2400" dirty="0">
                <a:latin typeface="Georgia"/>
              </a:rPr>
              <a:t>- Not specially designed for elderly</a:t>
            </a:r>
            <a:endParaRPr lang="en-US" altLang="zh-HK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altLang="zh-HK" sz="2400" dirty="0">
                <a:latin typeface="Georgia"/>
              </a:rPr>
              <a:t>- Elderly hard to manage many apps </a:t>
            </a:r>
          </a:p>
          <a:p>
            <a:pPr marL="0" indent="0">
              <a:buNone/>
            </a:pPr>
            <a:r>
              <a:rPr lang="en-US" altLang="zh-HK" sz="2400" dirty="0">
                <a:latin typeface="Georgia" panose="02040502050405020303" pitchFamily="18" charset="0"/>
              </a:rPr>
              <a:t>An all-in-one mobile application for elderly is a good solution</a:t>
            </a:r>
          </a:p>
          <a:p>
            <a:pPr marL="0" indent="0">
              <a:buNone/>
            </a:pPr>
            <a:r>
              <a:rPr lang="en-US" altLang="zh-HK" sz="2400" dirty="0">
                <a:latin typeface="Georgia" panose="02040502050405020303" pitchFamily="18" charset="0"/>
              </a:rPr>
              <a:t>Application name: Elder Link</a:t>
            </a:r>
            <a:endParaRPr lang="zh-HK" altLang="en-US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3892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23B4F67-EEA9-D2E6-6FA4-9B894C6FE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HK" sz="3200" dirty="0">
                <a:latin typeface="Georgia" panose="02040502050405020303" pitchFamily="18" charset="0"/>
              </a:rPr>
              <a:t>Implementation – Body Status Monitoring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511514F-CD2E-64C8-AB2D-C06D11985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To retrieve health data from users:</a:t>
            </a:r>
          </a:p>
          <a:p>
            <a:r>
              <a:rPr lang="en-US" sz="2000" dirty="0">
                <a:latin typeface="Georgia" panose="02040502050405020303" pitchFamily="18" charset="0"/>
              </a:rPr>
              <a:t>Method 1: develop </a:t>
            </a:r>
            <a:r>
              <a:rPr lang="en-US" sz="2000" dirty="0" err="1">
                <a:latin typeface="Georgia" panose="02040502050405020303" pitchFamily="18" charset="0"/>
              </a:rPr>
              <a:t>wearOS</a:t>
            </a:r>
            <a:r>
              <a:rPr lang="en-US" sz="2000" dirty="0">
                <a:latin typeface="Georgia" panose="02040502050405020303" pitchFamily="18" charset="0"/>
              </a:rPr>
              <a:t> application for different smartwatch brands and connect to our application</a:t>
            </a:r>
          </a:p>
          <a:p>
            <a:r>
              <a:rPr lang="en-US" sz="2000" dirty="0">
                <a:latin typeface="Georgia" panose="02040502050405020303" pitchFamily="18" charset="0"/>
              </a:rPr>
              <a:t>Method 2: retrieve data from a third-party application that supports different smartwatch</a:t>
            </a:r>
          </a:p>
          <a:p>
            <a:r>
              <a:rPr lang="en-US" sz="2000" dirty="0">
                <a:latin typeface="Georgia" panose="02040502050405020303" pitchFamily="18" charset="0"/>
              </a:rPr>
              <a:t>Google Fit is a popular health application that can be used for different smartwatches and Google provides API to retrieve health data</a:t>
            </a:r>
          </a:p>
          <a:p>
            <a:endParaRPr lang="en-US" sz="2000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8E3143C-4587-0DB8-801C-D96851657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3314" y="1258750"/>
            <a:ext cx="4114800" cy="468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303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1CBEA84-7EAA-0604-C6C2-2C69D05E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HK" sz="3200" dirty="0">
                <a:latin typeface="Georgia" panose="02040502050405020303" pitchFamily="18" charset="0"/>
              </a:rPr>
              <a:t>Implementation – Body Status Monitoring</a:t>
            </a:r>
            <a:endParaRPr lang="zh-HK" altLang="en-US" sz="3200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5C9F33C-5F43-B2F1-1BD7-0CDF683B9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fontScale="55000" lnSpcReduction="20000"/>
          </a:bodyPr>
          <a:lstStyle/>
          <a:p>
            <a:r>
              <a:rPr lang="en-US" dirty="0">
                <a:latin typeface="Georgia" panose="02040502050405020303" pitchFamily="18" charset="0"/>
              </a:rPr>
              <a:t>Attempted to use the suggested “react-native-google-fit” library, yet version/env conflict and cannot build the app</a:t>
            </a:r>
          </a:p>
          <a:p>
            <a:r>
              <a:rPr lang="en-US" dirty="0">
                <a:latin typeface="Georgia" panose="02040502050405020303" pitchFamily="18" charset="0"/>
              </a:rPr>
              <a:t>Temporary alternative: </a:t>
            </a:r>
            <a:r>
              <a:rPr lang="en-US" dirty="0" err="1">
                <a:latin typeface="Georgia" panose="02040502050405020303" pitchFamily="18" charset="0"/>
              </a:rPr>
              <a:t>NoCodeAPI</a:t>
            </a:r>
            <a:endParaRPr lang="en-US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Provides a REST API and allows data to be fetched directly by a get request to the URL.</a:t>
            </a:r>
          </a:p>
          <a:p>
            <a:r>
              <a:rPr lang="en-US" dirty="0">
                <a:latin typeface="Georgia" panose="02040502050405020303" pitchFamily="18" charset="0"/>
              </a:rPr>
              <a:t>Requires user to register the service in </a:t>
            </a:r>
            <a:r>
              <a:rPr lang="en-US" dirty="0" err="1">
                <a:latin typeface="Georgia" panose="02040502050405020303" pitchFamily="18" charset="0"/>
              </a:rPr>
              <a:t>NoCodeAPI</a:t>
            </a:r>
            <a:r>
              <a:rPr lang="en-US" dirty="0">
                <a:latin typeface="Georgia" panose="02040502050405020303" pitchFamily="18" charset="0"/>
              </a:rPr>
              <a:t> and provide the URL</a:t>
            </a:r>
          </a:p>
          <a:p>
            <a:r>
              <a:rPr lang="en-US" dirty="0">
                <a:latin typeface="Georgia" panose="02040502050405020303" pitchFamily="18" charset="0"/>
              </a:rPr>
              <a:t>Then get body data from URL, compare with predefined limit and determine if warning should be issued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 descr="一張含有 文字, 字型, 數字, 軟體 的圖片&#10;&#10;自動產生的描述">
            <a:extLst>
              <a:ext uri="{FF2B5EF4-FFF2-40B4-BE49-F238E27FC236}">
                <a16:creationId xmlns:a16="http://schemas.microsoft.com/office/drawing/2014/main" id="{2D74592D-53A5-8A5C-FBDD-C480EF045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2091553"/>
            <a:ext cx="5458968" cy="267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902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4E1F10E-1797-FA15-90DC-B8964130D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HK" sz="3200" dirty="0">
                <a:latin typeface="Georgia" panose="02040502050405020303" pitchFamily="18" charset="0"/>
              </a:rPr>
              <a:t>Testing - Authentication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CA22BB2-5BE2-A269-47E9-7F43ACF8C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fontScale="92500"/>
          </a:bodyPr>
          <a:lstStyle/>
          <a:p>
            <a:r>
              <a:rPr lang="en-US" dirty="0">
                <a:latin typeface="Georgia" panose="02040502050405020303" pitchFamily="18" charset="0"/>
              </a:rPr>
              <a:t>Test cases on authentication:</a:t>
            </a:r>
          </a:p>
          <a:p>
            <a:pPr>
              <a:buFontTx/>
              <a:buChar char="-"/>
            </a:pPr>
            <a:r>
              <a:rPr lang="en-US" dirty="0">
                <a:latin typeface="Georgia" panose="02040502050405020303" pitchFamily="18" charset="0"/>
              </a:rPr>
              <a:t>Normal register and sign in</a:t>
            </a:r>
          </a:p>
          <a:p>
            <a:pPr>
              <a:buFontTx/>
              <a:buChar char="-"/>
            </a:pPr>
            <a:r>
              <a:rPr lang="en-US" dirty="0">
                <a:latin typeface="Georgia" panose="02040502050405020303" pitchFamily="18" charset="0"/>
              </a:rPr>
              <a:t>Duplicated registration</a:t>
            </a:r>
          </a:p>
          <a:p>
            <a:pPr>
              <a:buFontTx/>
              <a:buChar char="-"/>
            </a:pPr>
            <a:r>
              <a:rPr lang="en-US" dirty="0">
                <a:latin typeface="Georgia" panose="02040502050405020303" pitchFamily="18" charset="0"/>
              </a:rPr>
              <a:t>Wrong account</a:t>
            </a:r>
          </a:p>
          <a:p>
            <a:pPr>
              <a:buFontTx/>
              <a:buChar char="-"/>
            </a:pPr>
            <a:r>
              <a:rPr lang="en-US" dirty="0">
                <a:latin typeface="Georgia" panose="02040502050405020303" pitchFamily="18" charset="0"/>
              </a:rPr>
              <a:t>Wrong password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8D99FD0-7E78-AD7D-88BB-8675A7DC7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353366" y="640080"/>
            <a:ext cx="4950332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20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94B252-F086-F0E0-5273-48BA84134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z="3200" dirty="0">
                <a:latin typeface="Georgia" panose="02040502050405020303" pitchFamily="18" charset="0"/>
              </a:rPr>
              <a:t>Testing - settings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804527B-2FF3-C554-FEB6-8F0AC0CAC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0272" y="1851553"/>
            <a:ext cx="5620534" cy="3343742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E14C44B-E404-9B2B-0F2A-3A3FAFC25E11}"/>
              </a:ext>
            </a:extLst>
          </p:cNvPr>
          <p:cNvSpPr txBox="1"/>
          <p:nvPr/>
        </p:nvSpPr>
        <p:spPr>
          <a:xfrm>
            <a:off x="625150" y="2017932"/>
            <a:ext cx="528112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dirty="0">
                <a:latin typeface="Georgia" panose="02040502050405020303" pitchFamily="18" charset="0"/>
              </a:rPr>
              <a:t>Body status data limit entered by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dirty="0">
                <a:latin typeface="Georgia" panose="02040502050405020303" pitchFamily="18" charset="0"/>
              </a:rPr>
              <a:t>Has to prevent invalid input that causes bugs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HK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dirty="0">
                <a:latin typeface="Georgia" panose="02040502050405020303" pitchFamily="18" charset="0"/>
              </a:rPr>
              <a:t>Test cases that should fail:</a:t>
            </a:r>
          </a:p>
          <a:p>
            <a:pPr marL="285750" indent="-285750">
              <a:buFontTx/>
              <a:buChar char="-"/>
            </a:pPr>
            <a:r>
              <a:rPr lang="en-US" altLang="zh-HK" dirty="0">
                <a:latin typeface="Georgia" panose="02040502050405020303" pitchFamily="18" charset="0"/>
              </a:rPr>
              <a:t>Not a number</a:t>
            </a:r>
          </a:p>
          <a:p>
            <a:pPr marL="285750" indent="-285750">
              <a:buFontTx/>
              <a:buChar char="-"/>
            </a:pPr>
            <a:r>
              <a:rPr lang="en-US" altLang="zh-HK" dirty="0">
                <a:latin typeface="Georgia" panose="02040502050405020303" pitchFamily="18" charset="0"/>
              </a:rPr>
              <a:t>Negative value</a:t>
            </a:r>
          </a:p>
          <a:p>
            <a:pPr marL="285750" indent="-285750">
              <a:buFontTx/>
              <a:buChar char="-"/>
            </a:pPr>
            <a:r>
              <a:rPr lang="en-US" altLang="zh-HK" dirty="0">
                <a:latin typeface="Georgia" panose="02040502050405020303" pitchFamily="18" charset="0"/>
              </a:rPr>
              <a:t>Lower bound larger than upper bound</a:t>
            </a:r>
          </a:p>
          <a:p>
            <a:endParaRPr lang="en-US" altLang="zh-HK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HK" dirty="0">
                <a:latin typeface="Georgia" panose="02040502050405020303" pitchFamily="18" charset="0"/>
              </a:rPr>
              <a:t>Test cases that should pass:</a:t>
            </a:r>
          </a:p>
          <a:p>
            <a:pPr marL="285750" indent="-285750">
              <a:buFontTx/>
              <a:buChar char="-"/>
            </a:pPr>
            <a:r>
              <a:rPr lang="en-US" altLang="zh-HK" dirty="0">
                <a:latin typeface="Georgia" panose="02040502050405020303" pitchFamily="18" charset="0"/>
              </a:rPr>
              <a:t>Zero as input (boundary value)</a:t>
            </a:r>
          </a:p>
          <a:p>
            <a:pPr marL="285750" indent="-285750">
              <a:buFontTx/>
              <a:buChar char="-"/>
            </a:pPr>
            <a:r>
              <a:rPr lang="en-US" altLang="zh-HK" dirty="0">
                <a:latin typeface="Georgia" panose="02040502050405020303" pitchFamily="18" charset="0"/>
              </a:rPr>
              <a:t>Lower bound equal to upper bound (allowed)</a:t>
            </a:r>
          </a:p>
          <a:p>
            <a:pPr marL="285750" indent="-285750">
              <a:buFontTx/>
              <a:buChar char="-"/>
            </a:pPr>
            <a:r>
              <a:rPr lang="en-US" altLang="zh-HK" dirty="0">
                <a:latin typeface="Georgia" panose="02040502050405020303" pitchFamily="18" charset="0"/>
              </a:rPr>
              <a:t>Normal input</a:t>
            </a:r>
          </a:p>
          <a:p>
            <a:pPr marL="285750" indent="-285750">
              <a:buFontTx/>
              <a:buChar char="-"/>
            </a:pPr>
            <a:endParaRPr lang="zh-HK" alt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4246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8679F25-DAF3-8775-94DD-C827B164C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HK" sz="3200" dirty="0">
                <a:latin typeface="Georgia" panose="02040502050405020303" pitchFamily="18" charset="0"/>
              </a:rPr>
              <a:t>Testing – fall detection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909970-B454-13BD-C933-955CB752F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fontScale="55000" lnSpcReduction="20000"/>
          </a:bodyPr>
          <a:lstStyle/>
          <a:p>
            <a:r>
              <a:rPr lang="en-US" dirty="0">
                <a:latin typeface="Georgia" panose="02040502050405020303" pitchFamily="18" charset="0"/>
              </a:rPr>
              <a:t>Test if all </a:t>
            </a:r>
            <a:r>
              <a:rPr lang="en-US" dirty="0" err="1">
                <a:latin typeface="Georgia" panose="02040502050405020303" pitchFamily="18" charset="0"/>
              </a:rPr>
              <a:t>x,y,z</a:t>
            </a:r>
            <a:r>
              <a:rPr lang="en-US" dirty="0">
                <a:latin typeface="Georgia" panose="02040502050405020303" pitchFamily="18" charset="0"/>
              </a:rPr>
              <a:t> components can trigger detection successfully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Test cases (should not trigger):</a:t>
            </a:r>
          </a:p>
          <a:p>
            <a:pPr>
              <a:buFontTx/>
              <a:buChar char="-"/>
            </a:pPr>
            <a:r>
              <a:rPr lang="en-US" dirty="0">
                <a:latin typeface="Georgia" panose="02040502050405020303" pitchFamily="18" charset="0"/>
              </a:rPr>
              <a:t>2.99 for one component and 0 for others</a:t>
            </a:r>
          </a:p>
          <a:p>
            <a:pPr>
              <a:buFontTx/>
              <a:buChar char="-"/>
            </a:pPr>
            <a:r>
              <a:rPr lang="en-US" dirty="0">
                <a:latin typeface="Georgia" panose="02040502050405020303" pitchFamily="18" charset="0"/>
              </a:rPr>
              <a:t>15.01 for one component and 0 for others</a:t>
            </a:r>
          </a:p>
          <a:p>
            <a:pPr>
              <a:buFontTx/>
              <a:buChar char="-"/>
            </a:pPr>
            <a:endParaRPr lang="en-US" dirty="0">
              <a:latin typeface="Georgia" panose="02040502050405020303" pitchFamily="18" charset="0"/>
            </a:endParaRPr>
          </a:p>
          <a:p>
            <a:r>
              <a:rPr lang="en-US" altLang="zh-HK" dirty="0">
                <a:latin typeface="Georgia" panose="02040502050405020303" pitchFamily="18" charset="0"/>
              </a:rPr>
              <a:t>Test cases (should trigger):</a:t>
            </a:r>
            <a:endParaRPr lang="en-US" dirty="0"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en-US" dirty="0">
                <a:latin typeface="Georgia" panose="02040502050405020303" pitchFamily="18" charset="0"/>
              </a:rPr>
              <a:t>3 </a:t>
            </a:r>
            <a:r>
              <a:rPr lang="en-US" altLang="zh-HK" dirty="0">
                <a:latin typeface="Georgia" panose="02040502050405020303" pitchFamily="18" charset="0"/>
              </a:rPr>
              <a:t>for one component and 0 for others</a:t>
            </a:r>
          </a:p>
          <a:p>
            <a:pPr>
              <a:buFontTx/>
              <a:buChar char="-"/>
            </a:pPr>
            <a:r>
              <a:rPr lang="en-US" dirty="0">
                <a:latin typeface="Georgia" panose="02040502050405020303" pitchFamily="18" charset="0"/>
              </a:rPr>
              <a:t>15 </a:t>
            </a:r>
            <a:r>
              <a:rPr lang="en-US" altLang="zh-HK" dirty="0">
                <a:latin typeface="Georgia" panose="02040502050405020303" pitchFamily="18" charset="0"/>
              </a:rPr>
              <a:t>for one component and 0 for others</a:t>
            </a:r>
            <a:endParaRPr lang="en-US" dirty="0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9B5C4F7-0ED8-7779-9816-099F3B67E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99048" y="2685216"/>
            <a:ext cx="5794036" cy="215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682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40D7DCE-250A-CA27-8771-F07379244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HK" sz="3200" dirty="0">
                <a:latin typeface="Georgia" panose="02040502050405020303" pitchFamily="18" charset="0"/>
              </a:rPr>
              <a:t>Testing – Deceptive Call Detection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8C1D8B6-04BD-55BA-1223-1A4BE99BB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fontScale="85000" lnSpcReduction="20000"/>
          </a:bodyPr>
          <a:lstStyle/>
          <a:p>
            <a:r>
              <a:rPr lang="en-US" dirty="0">
                <a:latin typeface="Georgia" panose="02040502050405020303" pitchFamily="18" charset="0"/>
              </a:rPr>
              <a:t>2 phone numbers, one identified as deceptive one identified as safe retrieved from </a:t>
            </a:r>
            <a:r>
              <a:rPr lang="en-US" dirty="0" err="1">
                <a:latin typeface="Georgia" panose="02040502050405020303" pitchFamily="18" charset="0"/>
              </a:rPr>
              <a:t>JunkCall</a:t>
            </a:r>
            <a:r>
              <a:rPr lang="en-US" dirty="0">
                <a:latin typeface="Georgia" panose="02040502050405020303" pitchFamily="18" charset="0"/>
              </a:rPr>
              <a:t> HK website</a:t>
            </a:r>
          </a:p>
          <a:p>
            <a:r>
              <a:rPr lang="en-US" dirty="0">
                <a:latin typeface="Georgia" panose="02040502050405020303" pitchFamily="18" charset="0"/>
              </a:rPr>
              <a:t>Query the two phone numbers using the same code, expected to identify first one as deceptive and not to identify second one as deceptive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0B44057-9BC6-169A-4A32-A144F87DD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99048" y="1231766"/>
            <a:ext cx="5458968" cy="43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814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3A6B53-937E-8E96-2839-5785A5DFD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z="3200" dirty="0">
                <a:latin typeface="Georgia" panose="02040502050405020303" pitchFamily="18" charset="0"/>
              </a:rPr>
              <a:t>Other tests</a:t>
            </a:r>
            <a:endParaRPr lang="zh-HK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6A9D82-E1EC-DF10-E6BF-D885B4E9D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10515600" cy="4563491"/>
          </a:xfrm>
        </p:spPr>
        <p:txBody>
          <a:bodyPr>
            <a:normAutofit fontScale="62500" lnSpcReduction="20000"/>
          </a:bodyPr>
          <a:lstStyle/>
          <a:p>
            <a:r>
              <a:rPr lang="en-US" altLang="zh-HK" dirty="0">
                <a:latin typeface="Georgia" panose="02040502050405020303" pitchFamily="18" charset="0"/>
              </a:rPr>
              <a:t>Some features cannot be tested with a test case and must be tested manually</a:t>
            </a:r>
          </a:p>
          <a:p>
            <a:r>
              <a:rPr lang="en-US" altLang="zh-HK" dirty="0">
                <a:latin typeface="Georgia" panose="02040502050405020303" pitchFamily="18" charset="0"/>
              </a:rPr>
              <a:t>Other manual tests performed:</a:t>
            </a:r>
          </a:p>
          <a:p>
            <a:pPr>
              <a:buFontTx/>
              <a:buChar char="-"/>
            </a:pPr>
            <a:r>
              <a:rPr lang="en-US" altLang="zh-HK" dirty="0">
                <a:latin typeface="Georgia" panose="02040502050405020303" pitchFamily="18" charset="0"/>
              </a:rPr>
              <a:t>For LLM integration, simulate a chat and ask real life questions (e.g. how to go to HKU). Result: Appropriate response is given</a:t>
            </a:r>
          </a:p>
          <a:p>
            <a:pPr>
              <a:buFontTx/>
              <a:buChar char="-"/>
            </a:pPr>
            <a:r>
              <a:rPr lang="en-US" altLang="zh-HK" dirty="0">
                <a:latin typeface="Georgia" panose="02040502050405020303" pitchFamily="18" charset="0"/>
              </a:rPr>
              <a:t>For Location tracking, use an emulator to randomly set a location and observe if reflected on other linked devices. Result: successfully display same location in another device</a:t>
            </a:r>
          </a:p>
          <a:p>
            <a:pPr>
              <a:buFontTx/>
              <a:buChar char="-"/>
            </a:pPr>
            <a:r>
              <a:rPr lang="en-US" altLang="zh-HK" dirty="0">
                <a:latin typeface="Georgia" panose="02040502050405020303" pitchFamily="18" charset="0"/>
              </a:rPr>
              <a:t>For Deceptive call detection, find a deceptive phone number and simulate a call in emulator. Result: successfully identified </a:t>
            </a:r>
          </a:p>
          <a:p>
            <a:pPr>
              <a:buFontTx/>
              <a:buChar char="-"/>
            </a:pPr>
            <a:r>
              <a:rPr lang="en-US" altLang="zh-HK" dirty="0">
                <a:latin typeface="Georgia" panose="02040502050405020303" pitchFamily="18" charset="0"/>
              </a:rPr>
              <a:t>For Fall detection, free fall test and simulated falling test performed. Result: free fall test nearly always trigger detection due to </a:t>
            </a:r>
            <a:r>
              <a:rPr lang="en-US" altLang="zh-HK" dirty="0" err="1">
                <a:latin typeface="Georgia" panose="02040502050405020303" pitchFamily="18" charset="0"/>
              </a:rPr>
              <a:t>bounceback</a:t>
            </a:r>
            <a:r>
              <a:rPr lang="en-US" altLang="zh-HK" dirty="0">
                <a:latin typeface="Georgia" panose="02040502050405020303" pitchFamily="18" charset="0"/>
              </a:rPr>
              <a:t>. Simulate falling can detect around 7 falls out of 10.</a:t>
            </a:r>
          </a:p>
          <a:p>
            <a:pPr>
              <a:buFontTx/>
              <a:buChar char="-"/>
            </a:pPr>
            <a:r>
              <a:rPr lang="en-US" altLang="zh-HK" dirty="0">
                <a:latin typeface="Georgia" panose="02040502050405020303" pitchFamily="18" charset="0"/>
              </a:rPr>
              <a:t>For Body Status Monitoring, simulate out of range body status measurement in smartwatch emulator. Result: Failed. Google fit data cannot correctly sync to Google cloud. Stored in location storage instead of uploading to the cloud.</a:t>
            </a:r>
            <a:endParaRPr lang="zh-HK" alt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8370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57A1D2-EC82-A5CB-ECA8-C321DF3C5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z="3200" dirty="0">
                <a:latin typeface="Georgia" panose="02040502050405020303" pitchFamily="18" charset="0"/>
              </a:rPr>
              <a:t>Limitations and Possible improvement – LLM integration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329A54-766E-72E5-3D2B-B4C97C860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HK" sz="2400" dirty="0">
                <a:latin typeface="Georgia" panose="02040502050405020303" pitchFamily="18" charset="0"/>
              </a:rPr>
              <a:t>Google Gemini model needs VPN to access if locate in restricted area.</a:t>
            </a:r>
          </a:p>
          <a:p>
            <a:r>
              <a:rPr lang="en-US" altLang="zh-HK" sz="2400" dirty="0">
                <a:latin typeface="Georgia" panose="02040502050405020303" pitchFamily="18" charset="0"/>
              </a:rPr>
              <a:t>Some user may not be able to access it</a:t>
            </a:r>
          </a:p>
          <a:p>
            <a:r>
              <a:rPr lang="en-US" altLang="zh-HK" sz="2400" dirty="0">
                <a:latin typeface="Georgia" panose="02040502050405020303" pitchFamily="18" charset="0"/>
              </a:rPr>
              <a:t>Possible improvements:</a:t>
            </a:r>
          </a:p>
          <a:p>
            <a:pPr>
              <a:buFontTx/>
              <a:buChar char="-"/>
            </a:pPr>
            <a:r>
              <a:rPr lang="en-US" altLang="zh-HK" sz="2400" dirty="0">
                <a:latin typeface="Georgia" panose="02040502050405020303" pitchFamily="18" charset="0"/>
              </a:rPr>
              <a:t>Look for other LLM service that does not have area restriction</a:t>
            </a:r>
          </a:p>
          <a:p>
            <a:pPr>
              <a:buFontTx/>
              <a:buChar char="-"/>
            </a:pPr>
            <a:r>
              <a:rPr lang="en-US" altLang="zh-HK" sz="2400" dirty="0">
                <a:latin typeface="Georgia" panose="02040502050405020303" pitchFamily="18" charset="0"/>
              </a:rPr>
              <a:t>Host a server with LLM model loaded (need GPU resource to give acceptable inference time)</a:t>
            </a:r>
            <a:endParaRPr lang="zh-HK" altLang="en-US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838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9453FA-C8ED-E25F-57BB-D684B1E6D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z="3200" dirty="0">
                <a:latin typeface="Georgia" panose="02040502050405020303" pitchFamily="18" charset="0"/>
              </a:rPr>
              <a:t>Limitations and Possible improvement – Deceptive Calls Filtering</a:t>
            </a:r>
            <a:endParaRPr lang="zh-HK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C38B647-11E6-5F8C-1C2D-6B6A33B6B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HK" dirty="0">
                <a:latin typeface="Georgia" panose="02040502050405020303" pitchFamily="18" charset="0"/>
              </a:rPr>
              <a:t>Current mechanism heavily relies on </a:t>
            </a:r>
            <a:r>
              <a:rPr lang="en-US" altLang="zh-HK" dirty="0" err="1">
                <a:latin typeface="Georgia" panose="02040502050405020303" pitchFamily="18" charset="0"/>
              </a:rPr>
              <a:t>JunkCall</a:t>
            </a:r>
            <a:r>
              <a:rPr lang="en-US" altLang="zh-HK" dirty="0">
                <a:latin typeface="Georgia" panose="02040502050405020303" pitchFamily="18" charset="0"/>
              </a:rPr>
              <a:t> HK database</a:t>
            </a:r>
          </a:p>
          <a:p>
            <a:r>
              <a:rPr lang="en-US" altLang="zh-HK" dirty="0">
                <a:latin typeface="Georgia" panose="02040502050405020303" pitchFamily="18" charset="0"/>
              </a:rPr>
              <a:t>Can only detect deceptive phone number in Hong Kong</a:t>
            </a:r>
          </a:p>
          <a:p>
            <a:r>
              <a:rPr lang="en-US" altLang="zh-HK" dirty="0">
                <a:latin typeface="Georgia" panose="02040502050405020303" pitchFamily="18" charset="0"/>
              </a:rPr>
              <a:t>Possible improvement: find other services available in different regions, map the incoming phone number to corresponding service according to call code </a:t>
            </a:r>
          </a:p>
          <a:p>
            <a:r>
              <a:rPr lang="en-US" altLang="zh-HK" dirty="0">
                <a:latin typeface="Georgia" panose="02040502050405020303" pitchFamily="18" charset="0"/>
              </a:rPr>
              <a:t>List may not be comprehensive. Some deceptive calls not yet added to the list</a:t>
            </a:r>
          </a:p>
          <a:p>
            <a:r>
              <a:rPr lang="en-US" altLang="zh-HK" dirty="0">
                <a:latin typeface="Georgia" panose="02040502050405020303" pitchFamily="18" charset="0"/>
              </a:rPr>
              <a:t>Possible improvement: Use a speech recognition model to identify if suspicious keywords in phone conversation, e.g. “bank”, ”money”</a:t>
            </a:r>
            <a:endParaRPr lang="zh-HK" alt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1292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0614CA-8B8E-723A-DC49-DDCB4A3CC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z="3200" dirty="0">
                <a:latin typeface="Georgia" panose="02040502050405020303" pitchFamily="18" charset="0"/>
              </a:rPr>
              <a:t>Limitations and Possible improvement – Fall Detection</a:t>
            </a:r>
            <a:endParaRPr lang="zh-HK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CC9E85-9849-2A3D-E0C0-567E05235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HK" dirty="0">
                <a:latin typeface="Georgia" panose="02040502050405020303" pitchFamily="18" charset="0"/>
              </a:rPr>
              <a:t>Current algorithm is simple and there is room for improvement</a:t>
            </a:r>
          </a:p>
          <a:p>
            <a:r>
              <a:rPr lang="en-US" altLang="zh-HK" dirty="0">
                <a:latin typeface="Georgia" panose="02040502050405020303" pitchFamily="18" charset="0"/>
              </a:rPr>
              <a:t>Possible improvement:</a:t>
            </a:r>
          </a:p>
          <a:p>
            <a:r>
              <a:rPr lang="en-US" altLang="zh-HK" dirty="0">
                <a:latin typeface="Georgia" panose="02040502050405020303" pitchFamily="18" charset="0"/>
              </a:rPr>
              <a:t>Can use more sensors, e.g. gyroscope and magnetometer, to assist in detection (Native development needed for their access)</a:t>
            </a:r>
          </a:p>
          <a:p>
            <a:r>
              <a:rPr lang="en-US" altLang="zh-HK" dirty="0">
                <a:latin typeface="Georgia" panose="02040502050405020303" pitchFamily="18" charset="0"/>
              </a:rPr>
              <a:t>Can design our own algorithm, for example retrieve falling data from elderly volunteer and train a machine learning model to find out the optimal set of parameters. A more complicated, multi-step algorithm can also be proposed.</a:t>
            </a:r>
            <a:endParaRPr lang="zh-HK" alt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0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4E0AF8-E287-D56B-C190-7DB38AA5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Georgia"/>
              </a:rPr>
              <a:t>Design </a:t>
            </a:r>
            <a:r>
              <a:rPr lang="en-US" altLang="zh-TW">
                <a:latin typeface="Georgia"/>
              </a:rPr>
              <a:t>(5 Main Features)</a:t>
            </a:r>
            <a:endParaRPr lang="zh-TW" altLang="en-US">
              <a:latin typeface="Georgia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D17828-BBBB-3656-DF08-BCD519853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9984"/>
            <a:ext cx="10515600" cy="5210810"/>
          </a:xfrm>
        </p:spPr>
        <p:txBody>
          <a:bodyPr lIns="109728" tIns="109728" rIns="109728" bIns="91440" anchor="t">
            <a:noAutofit/>
          </a:bodyPr>
          <a:lstStyle/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zh-TW" altLang="en-US" sz="2100" dirty="0">
                <a:latin typeface="Georgia"/>
              </a:rPr>
              <a:t>1) </a:t>
            </a:r>
            <a:r>
              <a:rPr lang="en-US" altLang="zh-TW" sz="2100" dirty="0">
                <a:latin typeface="Georgia"/>
              </a:rPr>
              <a:t>Deceptive Calls Detection</a:t>
            </a:r>
            <a:endParaRPr lang="zh-TW" sz="2100" dirty="0"/>
          </a:p>
          <a:p>
            <a:pPr indent="0">
              <a:lnSpc>
                <a:spcPct val="120000"/>
              </a:lnSpc>
              <a:spcBef>
                <a:spcPts val="300"/>
              </a:spcBef>
              <a:buFont typeface="Calibri" panose="020B0604020202020204" pitchFamily="34" charset="0"/>
              <a:buChar char="-"/>
            </a:pPr>
            <a:r>
              <a:rPr lang="zh-TW" altLang="en-US" sz="2100" dirty="0">
                <a:latin typeface="Georgia"/>
              </a:rPr>
              <a:t> Scan incoming calls and compare to a list of suspicious phone number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zh-TW" altLang="en-US" sz="2100" dirty="0">
                <a:latin typeface="Georgia"/>
              </a:rPr>
              <a:t>2) Location Tracking</a:t>
            </a:r>
          </a:p>
          <a:p>
            <a:pPr indent="0">
              <a:lnSpc>
                <a:spcPct val="120000"/>
              </a:lnSpc>
              <a:spcBef>
                <a:spcPts val="300"/>
              </a:spcBef>
              <a:buFont typeface="Calibri" panose="020B0604020202020204" pitchFamily="34" charset="0"/>
              <a:buChar char="-"/>
            </a:pPr>
            <a:r>
              <a:rPr lang="zh-TW" altLang="en-US" sz="2100" dirty="0">
                <a:latin typeface="Georgia"/>
              </a:rPr>
              <a:t> Constantly keep track on elderly's location and assist searching in case of missing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zh-TW" altLang="en-US" sz="2100" dirty="0">
                <a:latin typeface="Georgia"/>
              </a:rPr>
              <a:t>3) </a:t>
            </a:r>
            <a:r>
              <a:rPr lang="en-US" altLang="zh-TW" sz="2100" dirty="0">
                <a:latin typeface="Georgia"/>
              </a:rPr>
              <a:t>Body status monitoring</a:t>
            </a:r>
            <a:endParaRPr lang="zh-TW" altLang="en-US" sz="2100" dirty="0">
              <a:latin typeface="Georgia"/>
            </a:endParaRPr>
          </a:p>
          <a:p>
            <a:pPr indent="0">
              <a:lnSpc>
                <a:spcPct val="120000"/>
              </a:lnSpc>
              <a:spcBef>
                <a:spcPts val="300"/>
              </a:spcBef>
              <a:buFont typeface="Calibri"/>
              <a:buChar char="-"/>
            </a:pPr>
            <a:r>
              <a:rPr lang="zh-TW" altLang="en-US" sz="2100" dirty="0">
                <a:latin typeface="Georgia"/>
              </a:rPr>
              <a:t> Connect to smartwatch and monitor the body status of elderly 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zh-TW" altLang="en-US" sz="2100" dirty="0">
                <a:latin typeface="Georgia"/>
              </a:rPr>
              <a:t>4) Fall Detection</a:t>
            </a:r>
          </a:p>
          <a:p>
            <a:pPr indent="0">
              <a:lnSpc>
                <a:spcPct val="120000"/>
              </a:lnSpc>
              <a:spcBef>
                <a:spcPts val="300"/>
              </a:spcBef>
              <a:buFont typeface="Calibri"/>
              <a:buChar char="-"/>
            </a:pPr>
            <a:r>
              <a:rPr lang="zh-TW" altLang="en-US" sz="2100" dirty="0">
                <a:latin typeface="Georgia"/>
              </a:rPr>
              <a:t> Use built in accelorometer of the phone to track the </a:t>
            </a:r>
            <a:r>
              <a:rPr lang="en-US" altLang="zh-TW" sz="2100" dirty="0">
                <a:latin typeface="Georgia"/>
              </a:rPr>
              <a:t>phone</a:t>
            </a:r>
            <a:r>
              <a:rPr lang="zh-TW" altLang="en-US" sz="2100" dirty="0">
                <a:latin typeface="Georgia"/>
              </a:rPr>
              <a:t> </a:t>
            </a:r>
            <a:r>
              <a:rPr lang="en-US" altLang="zh-TW" sz="2100" dirty="0">
                <a:latin typeface="Georgia"/>
              </a:rPr>
              <a:t>acceleration</a:t>
            </a:r>
            <a:r>
              <a:rPr lang="zh-TW" altLang="en-US" sz="2100" dirty="0">
                <a:latin typeface="Georgia"/>
              </a:rPr>
              <a:t> and detect falling</a:t>
            </a:r>
          </a:p>
          <a:p>
            <a:pPr marL="0" indent="0">
              <a:lnSpc>
                <a:spcPct val="120000"/>
              </a:lnSpc>
              <a:spcBef>
                <a:spcPts val="300"/>
              </a:spcBef>
              <a:buNone/>
            </a:pPr>
            <a:r>
              <a:rPr lang="zh-TW" altLang="en-US" sz="2100" dirty="0">
                <a:latin typeface="Georgia"/>
              </a:rPr>
              <a:t>5) </a:t>
            </a:r>
            <a:r>
              <a:rPr lang="en-US" altLang="zh-TW" sz="2100" dirty="0">
                <a:latin typeface="Georgia"/>
              </a:rPr>
              <a:t>LLM</a:t>
            </a:r>
            <a:r>
              <a:rPr lang="zh-TW" altLang="en-US" sz="2100" dirty="0">
                <a:latin typeface="Georgia"/>
              </a:rPr>
              <a:t> integration</a:t>
            </a:r>
          </a:p>
          <a:p>
            <a:pPr indent="0">
              <a:lnSpc>
                <a:spcPct val="120000"/>
              </a:lnSpc>
              <a:spcBef>
                <a:spcPts val="300"/>
              </a:spcBef>
              <a:buFont typeface="Calibri"/>
              <a:buChar char="-"/>
            </a:pPr>
            <a:r>
              <a:rPr lang="zh-TW" altLang="en-US" sz="2100" dirty="0">
                <a:latin typeface="Georgia"/>
              </a:rPr>
              <a:t> Integration </a:t>
            </a:r>
            <a:r>
              <a:rPr lang="en-US" altLang="zh-TW" sz="2100" dirty="0">
                <a:latin typeface="Georgia"/>
              </a:rPr>
              <a:t>LLM</a:t>
            </a:r>
            <a:r>
              <a:rPr lang="zh-TW" altLang="en-US" sz="2100" dirty="0">
                <a:latin typeface="Georgia"/>
              </a:rPr>
              <a:t> as a chatbot to assist problem solving</a:t>
            </a:r>
          </a:p>
          <a:p>
            <a:pPr marL="0" indent="0">
              <a:buNone/>
            </a:pPr>
            <a:endParaRPr lang="zh-TW" altLang="en-US" sz="2000" dirty="0">
              <a:latin typeface="The Hand"/>
            </a:endParaRPr>
          </a:p>
        </p:txBody>
      </p:sp>
    </p:spTree>
    <p:extLst>
      <p:ext uri="{BB962C8B-B14F-4D97-AF65-F5344CB8AC3E}">
        <p14:creationId xmlns:p14="http://schemas.microsoft.com/office/powerpoint/2010/main" val="30391522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EFE320-60D2-C064-22E2-9CD6C821B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z="3200" dirty="0">
                <a:latin typeface="Georgia" panose="02040502050405020303" pitchFamily="18" charset="0"/>
              </a:rPr>
              <a:t>Limitations and Possible improvement – Body Status Monitoring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094CE8-CB06-1F59-AEC0-851CC01F0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HK" dirty="0">
                <a:latin typeface="Georgia" panose="02040502050405020303" pitchFamily="18" charset="0"/>
              </a:rPr>
              <a:t>Current limit provided by user, yet user may not know what is a good limit</a:t>
            </a:r>
          </a:p>
          <a:p>
            <a:r>
              <a:rPr lang="en-US" altLang="zh-HK" dirty="0">
                <a:latin typeface="Georgia" panose="02040502050405020303" pitchFamily="18" charset="0"/>
              </a:rPr>
              <a:t>Possible improvement:</a:t>
            </a:r>
          </a:p>
          <a:p>
            <a:r>
              <a:rPr lang="en-US" altLang="zh-HK" dirty="0">
                <a:latin typeface="Georgia" panose="02040502050405020303" pitchFamily="18" charset="0"/>
              </a:rPr>
              <a:t>Customize limit according to measured body status data from users</a:t>
            </a:r>
          </a:p>
          <a:p>
            <a:r>
              <a:rPr lang="en-US" altLang="zh-HK" dirty="0">
                <a:latin typeface="Georgia" panose="02040502050405020303" pitchFamily="18" charset="0"/>
              </a:rPr>
              <a:t>For example stochastically updating limit according to recent measurement of body status data, according to some algorithm, e.g. fixed margin between mean.</a:t>
            </a:r>
            <a:endParaRPr lang="zh-HK" alt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3640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96E093-8325-E227-0613-9FE4A4BCA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z="3200" dirty="0">
                <a:latin typeface="Georgia" panose="02040502050405020303" pitchFamily="18" charset="0"/>
              </a:rPr>
              <a:t>Future Direction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D9FC45-5D4C-5860-12D4-AA91D0D6F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>
                <a:latin typeface="Georgia" panose="02040502050405020303" pitchFamily="18" charset="0"/>
              </a:rPr>
              <a:t>This application can be a prototype of a truly general-purposed, all-in-one elderly application</a:t>
            </a:r>
          </a:p>
          <a:p>
            <a:r>
              <a:rPr lang="en-US" altLang="zh-HK" dirty="0">
                <a:latin typeface="Georgia" panose="02040502050405020303" pitchFamily="18" charset="0"/>
              </a:rPr>
              <a:t>Can improve existing features, like suggested previously</a:t>
            </a:r>
          </a:p>
          <a:p>
            <a:r>
              <a:rPr lang="en-US" altLang="zh-HK" dirty="0">
                <a:latin typeface="Georgia" panose="02040502050405020303" pitchFamily="18" charset="0"/>
              </a:rPr>
              <a:t>Can also integrate new features that elderly need, e.g. cooperate with government or NGOs to organize events, provides welfare, or announcing important news</a:t>
            </a:r>
            <a:endParaRPr lang="zh-HK" alt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0577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A5B97B-4FEF-D246-1B6F-47793DB0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z="3200" dirty="0">
                <a:latin typeface="Georgia" panose="02040502050405020303" pitchFamily="18" charset="0"/>
                <a:ea typeface="Verdana" panose="020B0604030504040204" pitchFamily="34" charset="0"/>
              </a:rPr>
              <a:t>Conclusion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CD749AB-42DA-304D-7DCF-E22767797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5548"/>
            <a:ext cx="10515600" cy="5210810"/>
          </a:xfrm>
        </p:spPr>
        <p:txBody>
          <a:bodyPr lIns="109728" tIns="109728" rIns="109728" bIns="91440" anchor="t">
            <a:noAutofit/>
          </a:bodyPr>
          <a:lstStyle/>
          <a:p>
            <a:r>
              <a:rPr lang="zh-HK" altLang="en-US" sz="2000" dirty="0">
                <a:latin typeface="Georgia"/>
              </a:rPr>
              <a:t>Noteworthy problems for elderly:</a:t>
            </a:r>
          </a:p>
          <a:p>
            <a:pPr>
              <a:buFont typeface="Calibri"/>
              <a:buChar char="-"/>
            </a:pPr>
            <a:r>
              <a:rPr lang="zh-HK" altLang="en-US" sz="2000" dirty="0">
                <a:latin typeface="Georgia"/>
              </a:rPr>
              <a:t>Telephone deception/</a:t>
            </a:r>
            <a:r>
              <a:rPr lang="zh-HK" sz="2000" dirty="0">
                <a:latin typeface="Georgia"/>
              </a:rPr>
              <a:t>Elderly missing</a:t>
            </a:r>
            <a:r>
              <a:rPr lang="en-US" altLang="zh-HK" sz="2000" dirty="0">
                <a:latin typeface="Georgia"/>
              </a:rPr>
              <a:t>/Accident/Generation</a:t>
            </a:r>
            <a:r>
              <a:rPr lang="zh-HK" altLang="en-US" sz="2000" dirty="0">
                <a:latin typeface="Georgia"/>
              </a:rPr>
              <a:t> </a:t>
            </a:r>
            <a:r>
              <a:rPr lang="en-US" altLang="zh-HK" sz="2000" dirty="0">
                <a:latin typeface="Georgia"/>
              </a:rPr>
              <a:t>gap</a:t>
            </a:r>
          </a:p>
          <a:p>
            <a:r>
              <a:rPr lang="zh-HK" altLang="en-US" sz="2000" dirty="0">
                <a:latin typeface="Georgia"/>
              </a:rPr>
              <a:t>An app with below features: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zh-HK" altLang="en-US" sz="2000" dirty="0">
                <a:latin typeface="Georgia"/>
              </a:rPr>
              <a:t>Calls filtering/Location tracking/Smartwatch connectivity/Fall detection/GPT integration</a:t>
            </a:r>
            <a:endParaRPr lang="en-US" altLang="zh-HK" sz="2000" dirty="0">
              <a:latin typeface="Georgia"/>
            </a:endParaRPr>
          </a:p>
          <a:p>
            <a:r>
              <a:rPr lang="en-US" altLang="zh-HK" sz="2000" dirty="0">
                <a:latin typeface="Georgia"/>
              </a:rPr>
              <a:t>Successfully build an app with most of the features accomplished, still have to fix the body status feature</a:t>
            </a:r>
          </a:p>
          <a:p>
            <a:r>
              <a:rPr lang="en-US" altLang="zh-HK" sz="2000" dirty="0">
                <a:latin typeface="Georgia"/>
              </a:rPr>
              <a:t>This app could be a prototype of a general purpose, elderly-targeted application</a:t>
            </a:r>
          </a:p>
          <a:p>
            <a:r>
              <a:rPr lang="en-US" altLang="zh-HK" sz="2000" dirty="0">
                <a:latin typeface="Georgia"/>
              </a:rPr>
              <a:t>Can improve current features and aggregate new features</a:t>
            </a:r>
          </a:p>
          <a:p>
            <a:endParaRPr lang="en-US" altLang="zh-HK" dirty="0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2752262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5404BA-3949-3192-2978-D8F86B61F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sz="3200" dirty="0">
                <a:latin typeface="Georgia" panose="02040502050405020303" pitchFamily="18" charset="0"/>
                <a:ea typeface="Verdana" panose="020B0604030504040204" pitchFamily="34" charset="0"/>
              </a:rPr>
              <a:t>Reference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FA1E04-E893-A819-CCC3-0E52D975B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109728" tIns="109728" rIns="109728" bIns="91440" anchor="t">
            <a:normAutofit/>
          </a:bodyPr>
          <a:lstStyle/>
          <a:p>
            <a:pPr marL="0" indent="0">
              <a:buNone/>
            </a:pPr>
            <a:r>
              <a:rPr lang="en-US" altLang="zh-HK" sz="2000" dirty="0">
                <a:latin typeface="Georgia"/>
              </a:rPr>
              <a:t>[1] Anti-Deception Coordination Centre, Scam Statistics</a:t>
            </a:r>
          </a:p>
          <a:p>
            <a:pPr marL="0" indent="0">
              <a:buNone/>
            </a:pPr>
            <a:r>
              <a:rPr lang="en-US" altLang="zh-HK" sz="2000" dirty="0">
                <a:latin typeface="Georgia"/>
                <a:hlinkClick r:id="rId2"/>
              </a:rPr>
              <a:t>https://www.adcc.gov.hk/en-hk/statistic.html</a:t>
            </a:r>
            <a:r>
              <a:rPr lang="en-US" altLang="zh-HK" sz="2000" dirty="0">
                <a:latin typeface="Georgia"/>
              </a:rPr>
              <a:t> (accessed: Oct 1, 2023)</a:t>
            </a:r>
          </a:p>
          <a:p>
            <a:pPr marL="0" indent="0">
              <a:buNone/>
            </a:pPr>
            <a:r>
              <a:rPr lang="en-US" altLang="zh-HK" sz="2000" dirty="0">
                <a:latin typeface="Georgia"/>
              </a:rPr>
              <a:t>[2] Security Bureau, Hong Kong Police Force, Legislative Council Panel on Security Initiatives for Preventing and Combatting Deception Cases, May 2021</a:t>
            </a:r>
          </a:p>
          <a:p>
            <a:pPr marL="0" indent="0">
              <a:buNone/>
            </a:pPr>
            <a:r>
              <a:rPr lang="en-US" altLang="zh-HK" sz="2000" dirty="0">
                <a:latin typeface="Georgia"/>
                <a:hlinkClick r:id="rId3"/>
              </a:rPr>
              <a:t>https://www.legco.gov.hk/yr20-21/english/panels/se/papers/se20210601cb2-1110-3-e.pdf</a:t>
            </a:r>
            <a:r>
              <a:rPr lang="en-US" altLang="zh-HK" sz="2000" dirty="0">
                <a:latin typeface="Georgia"/>
              </a:rPr>
              <a:t> (accessed: Oct 1, 2023)</a:t>
            </a:r>
          </a:p>
          <a:p>
            <a:pPr marL="0" indent="0">
              <a:buNone/>
            </a:pPr>
            <a:r>
              <a:rPr lang="en-US" altLang="zh-HK" sz="2000" dirty="0">
                <a:latin typeface="Georgia" panose="02040502050405020303" pitchFamily="18" charset="0"/>
              </a:rPr>
              <a:t>[3] Noemi Biancone, Chiara </a:t>
            </a:r>
            <a:r>
              <a:rPr lang="en-US" altLang="zh-HK" sz="2000" dirty="0" err="1">
                <a:latin typeface="Georgia" panose="02040502050405020303" pitchFamily="18" charset="0"/>
              </a:rPr>
              <a:t>Bicchielli</a:t>
            </a:r>
            <a:r>
              <a:rPr lang="en-US" altLang="zh-HK" sz="2000" dirty="0">
                <a:latin typeface="Georgia" panose="02040502050405020303" pitchFamily="18" charset="0"/>
              </a:rPr>
              <a:t>*, Fernando </a:t>
            </a:r>
            <a:r>
              <a:rPr lang="en-US" altLang="zh-HK" sz="2000" dirty="0" err="1">
                <a:latin typeface="Georgia" panose="02040502050405020303" pitchFamily="18" charset="0"/>
              </a:rPr>
              <a:t>Ferri</a:t>
            </a:r>
            <a:r>
              <a:rPr lang="en-US" altLang="zh-HK" sz="2000" dirty="0">
                <a:latin typeface="Georgia" panose="02040502050405020303" pitchFamily="18" charset="0"/>
              </a:rPr>
              <a:t> and </a:t>
            </a:r>
            <a:r>
              <a:rPr lang="en-US" altLang="zh-HK" sz="2000" dirty="0" err="1">
                <a:latin typeface="Georgia" panose="02040502050405020303" pitchFamily="18" charset="0"/>
              </a:rPr>
              <a:t>Patrizia</a:t>
            </a:r>
            <a:r>
              <a:rPr lang="en-US" altLang="zh-HK" sz="2000" dirty="0">
                <a:latin typeface="Georgia" panose="02040502050405020303" pitchFamily="18" charset="0"/>
              </a:rPr>
              <a:t> </a:t>
            </a:r>
            <a:r>
              <a:rPr lang="en-US" altLang="zh-HK" sz="2000" dirty="0" err="1">
                <a:latin typeface="Georgia" panose="02040502050405020303" pitchFamily="18" charset="0"/>
              </a:rPr>
              <a:t>Grifoni</a:t>
            </a:r>
            <a:r>
              <a:rPr lang="en-US" altLang="zh-HK" sz="2000" dirty="0">
                <a:latin typeface="Georgia" panose="02040502050405020303" pitchFamily="18" charset="0"/>
              </a:rPr>
              <a:t>, Multi-Sensor Fall Detection </a:t>
            </a:r>
          </a:p>
          <a:p>
            <a:pPr marL="0" indent="0">
              <a:buNone/>
            </a:pPr>
            <a:r>
              <a:rPr lang="en-US" altLang="zh-HK" sz="2000" dirty="0">
                <a:latin typeface="Georgia" panose="02040502050405020303" pitchFamily="18" charset="0"/>
              </a:rPr>
              <a:t>for Smartphones, Published: March 23, 2021</a:t>
            </a:r>
          </a:p>
        </p:txBody>
      </p:sp>
    </p:spTree>
    <p:extLst>
      <p:ext uri="{BB962C8B-B14F-4D97-AF65-F5344CB8AC3E}">
        <p14:creationId xmlns:p14="http://schemas.microsoft.com/office/powerpoint/2010/main" val="3076003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DFA6F97-33F0-BA91-B5AB-85FA1B376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Demo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demo">
            <a:hlinkClick r:id="" action="ppaction://media"/>
            <a:extLst>
              <a:ext uri="{FF2B5EF4-FFF2-40B4-BE49-F238E27FC236}">
                <a16:creationId xmlns:a16="http://schemas.microsoft.com/office/drawing/2014/main" id="{DC32F71F-DB39-6814-50FB-EB8614D16E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8373" y="1196789"/>
            <a:ext cx="8084621" cy="497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3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D45EE4-C4F0-4F72-B1C6-39F596D13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7">
            <a:extLst>
              <a:ext uri="{FF2B5EF4-FFF2-40B4-BE49-F238E27FC236}">
                <a16:creationId xmlns:a16="http://schemas.microsoft.com/office/drawing/2014/main" id="{8C459BAD-4279-4A9D-B0C5-662C5F5E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203463" y="-2060461"/>
            <a:ext cx="5649003" cy="10651671"/>
          </a:xfrm>
          <a:custGeom>
            <a:avLst/>
            <a:gdLst>
              <a:gd name="connsiteX0" fmla="*/ 0 w 5649003"/>
              <a:gd name="connsiteY0" fmla="*/ 5325836 h 10651671"/>
              <a:gd name="connsiteX1" fmla="*/ 2824502 w 5649003"/>
              <a:gd name="connsiteY1" fmla="*/ 0 h 10651671"/>
              <a:gd name="connsiteX2" fmla="*/ 5649004 w 5649003"/>
              <a:gd name="connsiteY2" fmla="*/ 5325836 h 10651671"/>
              <a:gd name="connsiteX3" fmla="*/ 2824502 w 5649003"/>
              <a:gd name="connsiteY3" fmla="*/ 10651672 h 10651671"/>
              <a:gd name="connsiteX4" fmla="*/ 0 w 5649003"/>
              <a:gd name="connsiteY4" fmla="*/ 5325836 h 10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9003" h="10651671" fill="none" extrusionOk="0">
                <a:moveTo>
                  <a:pt x="0" y="5325836"/>
                </a:moveTo>
                <a:cubicBezTo>
                  <a:pt x="186946" y="2320485"/>
                  <a:pt x="1438121" y="-52385"/>
                  <a:pt x="2824502" y="0"/>
                </a:cubicBezTo>
                <a:cubicBezTo>
                  <a:pt x="4703838" y="-43168"/>
                  <a:pt x="5583840" y="2369660"/>
                  <a:pt x="5649004" y="5325836"/>
                </a:cubicBezTo>
                <a:cubicBezTo>
                  <a:pt x="5518761" y="8289338"/>
                  <a:pt x="4285196" y="10894014"/>
                  <a:pt x="2824502" y="10651672"/>
                </a:cubicBezTo>
                <a:cubicBezTo>
                  <a:pt x="1536945" y="11016699"/>
                  <a:pt x="142947" y="8418643"/>
                  <a:pt x="0" y="5325836"/>
                </a:cubicBezTo>
                <a:close/>
              </a:path>
              <a:path w="5649003" h="10651671" stroke="0" extrusionOk="0">
                <a:moveTo>
                  <a:pt x="0" y="5325836"/>
                </a:moveTo>
                <a:cubicBezTo>
                  <a:pt x="-54350" y="2332108"/>
                  <a:pt x="1351726" y="167869"/>
                  <a:pt x="2824502" y="0"/>
                </a:cubicBezTo>
                <a:cubicBezTo>
                  <a:pt x="4182679" y="-143942"/>
                  <a:pt x="5672665" y="2549517"/>
                  <a:pt x="5649004" y="5325836"/>
                </a:cubicBezTo>
                <a:cubicBezTo>
                  <a:pt x="5518596" y="8280244"/>
                  <a:pt x="4081190" y="10622204"/>
                  <a:pt x="2824502" y="10651672"/>
                </a:cubicBezTo>
                <a:cubicBezTo>
                  <a:pt x="1216708" y="10537144"/>
                  <a:pt x="-100850" y="8264979"/>
                  <a:pt x="0" y="5325836"/>
                </a:cubicBezTo>
                <a:close/>
              </a:path>
            </a:pathLst>
          </a:custGeom>
          <a:solidFill>
            <a:srgbClr val="5429E7"/>
          </a:solidFill>
          <a:ln w="57150">
            <a:solidFill>
              <a:srgbClr val="5429E7"/>
            </a:solidFill>
            <a:extLst>
              <a:ext uri="{C807C97D-BFC1-408E-A445-0C87EB9F89A2}">
                <ask:lineSketchStyleProps xmlns:ask="http://schemas.microsoft.com/office/drawing/2018/sketchyshapes" sd="637431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FCB1746-90DC-1176-4D8B-F4CE6512D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544" y="1911096"/>
            <a:ext cx="8055864" cy="20766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zh-HK" sz="8000" dirty="0">
                <a:solidFill>
                  <a:srgbClr val="FFFFFF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Q &amp; A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63ABA8E-58FB-79AC-D7D6-3CF17A607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832" y="4353507"/>
            <a:ext cx="5733288" cy="93268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endParaRPr lang="en-US" altLang="zh-HK" sz="3200" dirty="0">
              <a:solidFill>
                <a:srgbClr val="FFFFFF"/>
              </a:solidFill>
              <a:latin typeface="Georgia" panose="02040502050405020303" pitchFamily="18" charset="0"/>
              <a:ea typeface="Verdana" panose="020B0604030504040204" pitchFamily="34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0953BC39-9D68-40BE-BF3C-5C4EB782A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52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86F17E-6ACF-ECF5-D855-8DC2F2DA6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>
                <a:latin typeface="Georgia" panose="02040502050405020303" pitchFamily="18" charset="0"/>
                <a:ea typeface="Verdana" panose="020B0604030504040204" pitchFamily="34" charset="0"/>
              </a:rPr>
              <a:t>Methodology</a:t>
            </a:r>
            <a:endParaRPr lang="zh-HK" altLang="en-US">
              <a:latin typeface="Georgia" panose="02040502050405020303" pitchFamily="18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971232A-C55C-534A-5492-F649AE991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9984"/>
            <a:ext cx="10515600" cy="5210810"/>
          </a:xfrm>
        </p:spPr>
        <p:txBody>
          <a:bodyPr lIns="109728" tIns="109728" rIns="109728" bIns="91440" anchor="t">
            <a:noAutofit/>
          </a:bodyPr>
          <a:lstStyle/>
          <a:p>
            <a:pPr marL="0" indent="0">
              <a:buNone/>
            </a:pPr>
            <a:r>
              <a:rPr lang="zh-HK" altLang="en-US" sz="2100">
                <a:latin typeface="Georgia"/>
              </a:rPr>
              <a:t>System Modelling: 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zh-HK" altLang="en-US" sz="2100">
                <a:latin typeface="Georgia"/>
              </a:rPr>
              <a:t>Lucidchart for UML diagrams (system architecture) and ER diagrams (database design)</a:t>
            </a:r>
          </a:p>
          <a:p>
            <a:pPr marL="0" indent="0">
              <a:buNone/>
            </a:pPr>
            <a:r>
              <a:rPr lang="zh-HK" altLang="en-US" sz="2100">
                <a:latin typeface="Georgia"/>
              </a:rPr>
              <a:t>User Interface Design: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zh-HK" altLang="en-US" sz="2100">
                <a:latin typeface="Georgia"/>
              </a:rPr>
              <a:t>Figma (interactive &amp; convertable to code)</a:t>
            </a:r>
          </a:p>
          <a:p>
            <a:pPr marL="0" indent="0">
              <a:buNone/>
            </a:pPr>
            <a:r>
              <a:rPr lang="zh-HK" altLang="en-US" sz="2100">
                <a:latin typeface="Georgia"/>
              </a:rPr>
              <a:t>Front end: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zh-HK" altLang="en-US" sz="2100">
                <a:latin typeface="Georgia"/>
              </a:rPr>
              <a:t>React Native (cross platform </a:t>
            </a:r>
            <a:r>
              <a:rPr lang="en-US" altLang="zh-HK" sz="2100">
                <a:latin typeface="Georgia"/>
              </a:rPr>
              <a:t>&amp; support Android and IOS phones</a:t>
            </a:r>
            <a:r>
              <a:rPr lang="zh-HK" altLang="en-US" sz="2100">
                <a:latin typeface="Georgia"/>
              </a:rPr>
              <a:t>)</a:t>
            </a:r>
          </a:p>
          <a:p>
            <a:pPr marL="0" indent="0">
              <a:buNone/>
            </a:pPr>
            <a:r>
              <a:rPr lang="zh-HK" altLang="en-US" sz="2100">
                <a:latin typeface="Georgia"/>
              </a:rPr>
              <a:t>Backend: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zh-HK" altLang="en-US" sz="2100">
                <a:latin typeface="Georgia"/>
              </a:rPr>
              <a:t>Google Firebase (good security </a:t>
            </a:r>
            <a:r>
              <a:rPr lang="en-US" altLang="zh-HK" sz="2100">
                <a:latin typeface="Georgia"/>
              </a:rPr>
              <a:t>&amp;</a:t>
            </a:r>
            <a:r>
              <a:rPr lang="zh-HK" altLang="en-US" sz="2100">
                <a:latin typeface="Georgia"/>
              </a:rPr>
              <a:t> easy setup)</a:t>
            </a:r>
          </a:p>
          <a:p>
            <a:pPr marL="0" indent="0">
              <a:buNone/>
            </a:pPr>
            <a:r>
              <a:rPr lang="zh-HK" altLang="en-US" sz="2100">
                <a:latin typeface="Georgia"/>
              </a:rPr>
              <a:t>Version Control: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zh-HK" altLang="en-US" sz="2100">
                <a:latin typeface="Georgia"/>
              </a:rPr>
              <a:t>Github (project management features)</a:t>
            </a:r>
          </a:p>
          <a:p>
            <a:pPr marL="0" indent="0">
              <a:buNone/>
            </a:pPr>
            <a:endParaRPr lang="zh-HK" altLang="en-US" sz="2000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090807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System Design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551175"/>
            <a:ext cx="3429000" cy="3868285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2 types of targeted users – elderly and family members</a:t>
            </a:r>
          </a:p>
          <a:p>
            <a:r>
              <a:rPr lang="en-US" sz="2400" dirty="0">
                <a:latin typeface="Georgia" panose="02040502050405020303" pitchFamily="18" charset="0"/>
              </a:rPr>
              <a:t>All users: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- Log in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- Register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- Set permission &amp; preference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- Link other users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6013" y="669533"/>
            <a:ext cx="6640285" cy="55189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5911273" y="6326909"/>
            <a:ext cx="4941454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i="1" dirty="0">
                <a:latin typeface="Georgia" panose="02040502050405020303" pitchFamily="18" charset="0"/>
              </a:rPr>
              <a:t>Figure 2 Use Case Diagram of Elder Link</a:t>
            </a:r>
            <a:endParaRPr lang="zh-HK" altLang="en-US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91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System Design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19" y="2587752"/>
            <a:ext cx="4036290" cy="4251960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Elderly users: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- chat with AI (call GPT API)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- Filter incoming calls (call </a:t>
            </a:r>
            <a:r>
              <a:rPr lang="en-US" sz="2400" dirty="0" err="1">
                <a:latin typeface="Georgia" panose="02040502050405020303" pitchFamily="18" charset="0"/>
              </a:rPr>
              <a:t>HKJunkCall</a:t>
            </a:r>
            <a:r>
              <a:rPr lang="en-US" sz="2400" dirty="0">
                <a:latin typeface="Georgia" panose="02040502050405020303" pitchFamily="18" charset="0"/>
              </a:rPr>
              <a:t> API)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- Track body status/phone acceleration/geolocation in background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- Occasionally issue warning in case suspicious call/falling/dangerous body status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6013" y="669533"/>
            <a:ext cx="6640285" cy="55189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5911273" y="6326909"/>
            <a:ext cx="4941454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2 Use Case Diagram of Elder Link</a:t>
            </a:r>
            <a:endParaRPr kumimoji="0" lang="zh-HK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256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1630F1-6346-3392-70CC-216D648AA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altLang="zh-HK" sz="3200" dirty="0">
                <a:latin typeface="Georgia" panose="02040502050405020303" pitchFamily="18" charset="0"/>
              </a:rPr>
              <a:t>System Design</a:t>
            </a:r>
            <a:endParaRPr lang="zh-HK" altLang="en-US" sz="3200" dirty="0">
              <a:latin typeface="Georgia" panose="02040502050405020303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084" y="253288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25450 w 3291840"/>
              <a:gd name="connsiteY1" fmla="*/ 0 h 18288"/>
              <a:gd name="connsiteX2" fmla="*/ 1283818 w 3291840"/>
              <a:gd name="connsiteY2" fmla="*/ 0 h 18288"/>
              <a:gd name="connsiteX3" fmla="*/ 1975104 w 3291840"/>
              <a:gd name="connsiteY3" fmla="*/ 0 h 18288"/>
              <a:gd name="connsiteX4" fmla="*/ 2666390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567635 w 3291840"/>
              <a:gd name="connsiteY7" fmla="*/ 18288 h 18288"/>
              <a:gd name="connsiteX8" fmla="*/ 1843430 w 3291840"/>
              <a:gd name="connsiteY8" fmla="*/ 18288 h 18288"/>
              <a:gd name="connsiteX9" fmla="*/ 1185062 w 3291840"/>
              <a:gd name="connsiteY9" fmla="*/ 18288 h 18288"/>
              <a:gd name="connsiteX10" fmla="*/ 0 w 3291840"/>
              <a:gd name="connsiteY10" fmla="*/ 18288 h 18288"/>
              <a:gd name="connsiteX11" fmla="*/ 0 w 3291840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1131" y="8157"/>
                  <a:pt x="3291427" y="12125"/>
                  <a:pt x="3291840" y="18288"/>
                </a:cubicBezTo>
                <a:cubicBezTo>
                  <a:pt x="3043276" y="37868"/>
                  <a:pt x="2921041" y="-12908"/>
                  <a:pt x="2567635" y="18288"/>
                </a:cubicBezTo>
                <a:cubicBezTo>
                  <a:pt x="2214230" y="49484"/>
                  <a:pt x="2189623" y="-13019"/>
                  <a:pt x="1843430" y="18288"/>
                </a:cubicBezTo>
                <a:cubicBezTo>
                  <a:pt x="1497237" y="49595"/>
                  <a:pt x="1492584" y="29180"/>
                  <a:pt x="1185062" y="18288"/>
                </a:cubicBezTo>
                <a:cubicBezTo>
                  <a:pt x="877540" y="7396"/>
                  <a:pt x="313238" y="464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1576" y="4493"/>
                  <a:pt x="3292224" y="9472"/>
                  <a:pt x="3291840" y="18288"/>
                </a:cubicBezTo>
                <a:cubicBezTo>
                  <a:pt x="3120474" y="15714"/>
                  <a:pt x="2816568" y="4633"/>
                  <a:pt x="2633472" y="18288"/>
                </a:cubicBezTo>
                <a:cubicBezTo>
                  <a:pt x="2450376" y="31943"/>
                  <a:pt x="2160769" y="37350"/>
                  <a:pt x="1909267" y="18288"/>
                </a:cubicBezTo>
                <a:cubicBezTo>
                  <a:pt x="1657765" y="-774"/>
                  <a:pt x="1623992" y="9648"/>
                  <a:pt x="1349654" y="18288"/>
                </a:cubicBezTo>
                <a:cubicBezTo>
                  <a:pt x="1075316" y="26928"/>
                  <a:pt x="833426" y="34181"/>
                  <a:pt x="691286" y="18288"/>
                </a:cubicBezTo>
                <a:cubicBezTo>
                  <a:pt x="549146" y="2395"/>
                  <a:pt x="342011" y="24201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5429E7"/>
          </a:solidFill>
          <a:ln w="38100" cap="rnd">
            <a:solidFill>
              <a:srgbClr val="5429E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EEC29B-AE4A-32DB-9D88-55EC10BE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Linked family users: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- Track location uploaded by elderly users (call Google Map API)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- Receive warning </a:t>
            </a:r>
          </a:p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- Check previous messages(warning) issued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BF6E0BC-7162-2BCD-E27C-9D32488B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6013" y="669533"/>
            <a:ext cx="6640285" cy="55189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A07531C-C336-224A-7F56-864D429F8C33}"/>
              </a:ext>
            </a:extLst>
          </p:cNvPr>
          <p:cNvSpPr txBox="1"/>
          <p:nvPr/>
        </p:nvSpPr>
        <p:spPr>
          <a:xfrm>
            <a:off x="5911273" y="6326909"/>
            <a:ext cx="4941454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Figure 2 Use Case Diagram of Elder Link</a:t>
            </a:r>
            <a:endParaRPr kumimoji="0" lang="zh-HK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78188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RegularSeedLeftStep">
      <a:dk1>
        <a:srgbClr val="000000"/>
      </a:dk1>
      <a:lt1>
        <a:srgbClr val="FFFFFF"/>
      </a:lt1>
      <a:dk2>
        <a:srgbClr val="1B2431"/>
      </a:dk2>
      <a:lt2>
        <a:srgbClr val="F3F3F0"/>
      </a:lt2>
      <a:accent1>
        <a:srgbClr val="5429E7"/>
      </a:accent1>
      <a:accent2>
        <a:srgbClr val="1B3ED6"/>
      </a:accent2>
      <a:accent3>
        <a:srgbClr val="299CE7"/>
      </a:accent3>
      <a:accent4>
        <a:srgbClr val="15C0BC"/>
      </a:accent4>
      <a:accent5>
        <a:srgbClr val="23C57E"/>
      </a:accent5>
      <a:accent6>
        <a:srgbClr val="16C72F"/>
      </a:accent6>
      <a:hlink>
        <a:srgbClr val="7F9531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2818</Words>
  <Application>Microsoft Office PowerPoint</Application>
  <PresentationFormat>寬螢幕</PresentationFormat>
  <Paragraphs>345</Paragraphs>
  <Slides>55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55</vt:i4>
      </vt:variant>
    </vt:vector>
  </HeadingPairs>
  <TitlesOfParts>
    <vt:vector size="61" baseType="lpstr">
      <vt:lpstr>Arial</vt:lpstr>
      <vt:lpstr>Calibri</vt:lpstr>
      <vt:lpstr>Georgia</vt:lpstr>
      <vt:lpstr>Modern Love</vt:lpstr>
      <vt:lpstr>The Hand</vt:lpstr>
      <vt:lpstr>SketchyVTI</vt:lpstr>
      <vt:lpstr>COMP 4801 - Final Year Project Final Presentation </vt:lpstr>
      <vt:lpstr>Outline</vt:lpstr>
      <vt:lpstr>Background</vt:lpstr>
      <vt:lpstr>Motivation</vt:lpstr>
      <vt:lpstr>Design (5 Main Features)</vt:lpstr>
      <vt:lpstr>Methodology</vt:lpstr>
      <vt:lpstr>System Design</vt:lpstr>
      <vt:lpstr>System Design</vt:lpstr>
      <vt:lpstr>System Design</vt:lpstr>
      <vt:lpstr>System Design</vt:lpstr>
      <vt:lpstr>System Design</vt:lpstr>
      <vt:lpstr>System Design</vt:lpstr>
      <vt:lpstr>System Design</vt:lpstr>
      <vt:lpstr>System Design</vt:lpstr>
      <vt:lpstr>System Design</vt:lpstr>
      <vt:lpstr>System Design</vt:lpstr>
      <vt:lpstr>System Design</vt:lpstr>
      <vt:lpstr>System Design</vt:lpstr>
      <vt:lpstr>System Design</vt:lpstr>
      <vt:lpstr>Database Design</vt:lpstr>
      <vt:lpstr>Database Design</vt:lpstr>
      <vt:lpstr>Database Design</vt:lpstr>
      <vt:lpstr>Database Design</vt:lpstr>
      <vt:lpstr>Database Design</vt:lpstr>
      <vt:lpstr>User Interface - Prototype</vt:lpstr>
      <vt:lpstr>User Interface - (Login &amp; Signup)</vt:lpstr>
      <vt:lpstr>User Interface - Main Page</vt:lpstr>
      <vt:lpstr>User Interface - Chatbot Page </vt:lpstr>
      <vt:lpstr>User Interface - Link Page</vt:lpstr>
      <vt:lpstr>User Interface - Message Page</vt:lpstr>
      <vt:lpstr>User Interface - Setting Page</vt:lpstr>
      <vt:lpstr>User Interface - Warning Notification</vt:lpstr>
      <vt:lpstr>Implementation – Authentication &amp; database </vt:lpstr>
      <vt:lpstr>Implementation – LLM integration</vt:lpstr>
      <vt:lpstr>Implementation - Location Tracking</vt:lpstr>
      <vt:lpstr>Implementation – Fall Detection </vt:lpstr>
      <vt:lpstr>Implementation – Fall Detection </vt:lpstr>
      <vt:lpstr>Implementation – Deceptive Call Detection</vt:lpstr>
      <vt:lpstr>Implementation – Deceptive Call Detection</vt:lpstr>
      <vt:lpstr>Implementation – Body Status Monitoring</vt:lpstr>
      <vt:lpstr>Implementation – Body Status Monitoring</vt:lpstr>
      <vt:lpstr>Testing - Authentication</vt:lpstr>
      <vt:lpstr>Testing - settings</vt:lpstr>
      <vt:lpstr>Testing – fall detection</vt:lpstr>
      <vt:lpstr>Testing – Deceptive Call Detection</vt:lpstr>
      <vt:lpstr>Other tests</vt:lpstr>
      <vt:lpstr>Limitations and Possible improvement – LLM integration</vt:lpstr>
      <vt:lpstr>Limitations and Possible improvement – Deceptive Calls Filtering</vt:lpstr>
      <vt:lpstr>Limitations and Possible improvement – Fall Detection</vt:lpstr>
      <vt:lpstr>Limitations and Possible improvement – Body Status Monitoring</vt:lpstr>
      <vt:lpstr>Future Direction</vt:lpstr>
      <vt:lpstr>Conclusion</vt:lpstr>
      <vt:lpstr>Reference</vt:lpstr>
      <vt:lpstr>Demo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CAES 9542 - Technical English for Computer Science Final Oral Presentation</dc:title>
  <dc:creator>nth20027@connect.hku.hk</dc:creator>
  <cp:lastModifiedBy>nth20027@connect.hku.hk</cp:lastModifiedBy>
  <cp:revision>27</cp:revision>
  <dcterms:created xsi:type="dcterms:W3CDTF">2023-11-10T05:28:23Z</dcterms:created>
  <dcterms:modified xsi:type="dcterms:W3CDTF">2024-04-19T05:36:41Z</dcterms:modified>
</cp:coreProperties>
</file>