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62" r:id="rId34"/>
    <p:sldId id="263" r:id="rId35"/>
    <p:sldId id="282" r:id="rId36"/>
    <p:sldId id="264" r:id="rId37"/>
    <p:sldId id="265" r:id="rId3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6F78A-3145-6AA6-0C56-0A0DC7D0CFD4}" v="8" dt="2023-11-19T04:17:40.109"/>
    <p1510:client id="{662751DB-1DB3-7152-932C-9A005235AB6F}" v="20" dt="2023-11-18T07:11:12.708"/>
    <p1510:client id="{7FEA4B21-75F0-C4BE-9EBF-A6E60BC07168}" v="38" dt="2023-11-19T04:25:29.318"/>
    <p1510:client id="{97BC2D1F-415E-43E6-B058-33F4B99F107D}" v="200" dt="2023-11-14T10:44:37.441"/>
    <p1510:client id="{F5CFB30C-2637-66C7-3B45-650BDD9124BF}" v="2" dt="2023-11-19T04:35:32.403"/>
    <p1510:client id="{FACB89C5-DBA9-2E70-F219-F06D1D4CF17F}" v="1" dt="2023-11-19T04:45:26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05:41:38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4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4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spc="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co.gov.hk/yr20-21/english/panels/se/papers/se20210601cb2-1110-3-e.pdf" TargetMode="External"/><Relationship Id="rId2" Type="http://schemas.openxmlformats.org/officeDocument/2006/relationships/hyperlink" Target="https://www.adcc.gov.hk/en-hk/statistic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9" name="Rectangle 17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7BB73D6-4375-3D66-2B87-461369058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1147572"/>
            <a:ext cx="689457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zh-HK" sz="4000" dirty="0">
                <a:latin typeface="Georgia" panose="02040502050405020303" pitchFamily="18" charset="0"/>
              </a:rPr>
              <a:t>COMP 4801 - Final Year Project</a:t>
            </a:r>
            <a:br>
              <a:rPr lang="en-US" altLang="zh-HK" sz="4000" dirty="0">
                <a:latin typeface="Georgia" panose="02040502050405020303" pitchFamily="18" charset="0"/>
              </a:rPr>
            </a:br>
            <a:r>
              <a:rPr lang="en-US" altLang="zh-HK" sz="4000" dirty="0">
                <a:latin typeface="Georgia" panose="02040502050405020303" pitchFamily="18" charset="0"/>
              </a:rPr>
              <a:t>First Presentation</a:t>
            </a:r>
            <a:br>
              <a:rPr lang="en-US" altLang="zh-HK" sz="3400" dirty="0"/>
            </a:br>
            <a:endParaRPr lang="en-US" altLang="zh-HK" sz="3400" dirty="0"/>
          </a:p>
        </p:txBody>
      </p:sp>
      <p:pic>
        <p:nvPicPr>
          <p:cNvPr id="124" name="Picture 3" descr="一張含有 鮮豔, 圖形, 水, 藍色 的圖片&#10;&#10;自動產生的描述">
            <a:extLst>
              <a:ext uri="{FF2B5EF4-FFF2-40B4-BE49-F238E27FC236}">
                <a16:creationId xmlns:a16="http://schemas.microsoft.com/office/drawing/2014/main" id="{FEFDA508-7580-2D35-D8B2-237EA571F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2" r="5225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578807-1D0A-799B-BAA0-6570DB874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HK" dirty="0">
                <a:latin typeface="Georgia" panose="02040502050405020303" pitchFamily="18" charset="0"/>
              </a:rPr>
              <a:t>Group: fyp23029</a:t>
            </a:r>
          </a:p>
          <a:p>
            <a:pPr>
              <a:lnSpc>
                <a:spcPct val="150000"/>
              </a:lnSpc>
            </a:pPr>
            <a:r>
              <a:rPr lang="en-US" altLang="zh-HK" dirty="0">
                <a:latin typeface="Georgia" panose="02040502050405020303" pitchFamily="18" charset="0"/>
              </a:rPr>
              <a:t>Member: Ng Tsz Hei (3035780192)</a:t>
            </a:r>
          </a:p>
          <a:p>
            <a:pPr>
              <a:lnSpc>
                <a:spcPct val="150000"/>
              </a:lnSpc>
            </a:pPr>
            <a:r>
              <a:rPr lang="en-US" altLang="zh-HK" dirty="0">
                <a:latin typeface="Georgia" panose="02040502050405020303" pitchFamily="18" charset="0"/>
              </a:rPr>
              <a:t>Project Title: </a:t>
            </a:r>
            <a:r>
              <a:rPr lang="en-US" altLang="zh-HK" u="sng" dirty="0">
                <a:latin typeface="Georgia" panose="02040502050405020303" pitchFamily="18" charset="0"/>
              </a:rPr>
              <a:t>All-in-one mobile application for elderly</a:t>
            </a:r>
          </a:p>
          <a:p>
            <a:pPr>
              <a:lnSpc>
                <a:spcPct val="150000"/>
              </a:lnSpc>
            </a:pPr>
            <a:r>
              <a:rPr lang="en-US" altLang="zh-HK" dirty="0">
                <a:latin typeface="Georgia" panose="02040502050405020303" pitchFamily="18" charset="0"/>
              </a:rPr>
              <a:t>Supervisor: Professor Wu, Chuan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42809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685956"/>
          </a:xfrm>
        </p:spPr>
        <p:txBody>
          <a:bodyPr anchor="t"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900" dirty="0">
                <a:latin typeface="Georgia" panose="02040502050405020303" pitchFamily="18" charset="0"/>
              </a:rPr>
              <a:t>User send username, password, display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900" dirty="0">
                <a:latin typeface="Georgia" panose="02040502050405020303" pitchFamily="18" charset="0"/>
              </a:rPr>
              <a:t>Account Manager checks if username exists in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900" dirty="0">
                <a:latin typeface="Georgia" panose="02040502050405020303" pitchFamily="18" charset="0"/>
              </a:rPr>
              <a:t>If no duplicated username, Account Manager creates account object and save in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900" dirty="0">
                <a:latin typeface="Georgia" panose="02040502050405020303" pitchFamily="18" charset="0"/>
              </a:rPr>
              <a:t>If duplicated, display error message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20" y="726591"/>
            <a:ext cx="6383568" cy="508400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911273" y="6326909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3 Sequence Diagram for register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0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User logins with username, password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Account Manager checks database record and authenticates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success, send welcome message and navigate to main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fail, send error message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418" y="883208"/>
            <a:ext cx="6575527" cy="535695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911273" y="6326909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4 Sequence Diagram for login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94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User retrieves up-to-date settings and settings displayed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user chooses to update, </a:t>
            </a:r>
            <a:r>
              <a:rPr lang="en-US" sz="2400" dirty="0" err="1">
                <a:latin typeface="Georgia" panose="02040502050405020303" pitchFamily="18" charset="0"/>
              </a:rPr>
              <a:t>AccountManager</a:t>
            </a:r>
            <a:r>
              <a:rPr lang="en-US" sz="2400" dirty="0">
                <a:latin typeface="Georgia" panose="02040502050405020303" pitchFamily="18" charset="0"/>
              </a:rPr>
              <a:t> updates account object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Save updated account object to database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109" y="606016"/>
            <a:ext cx="6849821" cy="521669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92800" y="6264563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5 Sequence Diagram for setting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0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User gets linked users list and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user accepts, create link and save to database. Then delete request anyway.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user sends a request, create request object and store in database.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21" y="383475"/>
            <a:ext cx="6556858" cy="577672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83563" y="6291132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6 Sequence Diagram for link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5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user sends query, </a:t>
            </a:r>
            <a:r>
              <a:rPr lang="en-US" sz="2400" dirty="0" err="1">
                <a:latin typeface="Georgia" panose="02040502050405020303" pitchFamily="18" charset="0"/>
              </a:rPr>
              <a:t>ChatManager</a:t>
            </a:r>
            <a:r>
              <a:rPr lang="en-US" sz="2400" dirty="0">
                <a:latin typeface="Georgia" panose="02040502050405020303" pitchFamily="18" charset="0"/>
              </a:rPr>
              <a:t> sends request to GPT API.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Georgia" panose="02040502050405020303" pitchFamily="18" charset="0"/>
              </a:rPr>
              <a:t>ChatManager</a:t>
            </a:r>
            <a:r>
              <a:rPr lang="en-US" sz="2400" dirty="0">
                <a:latin typeface="Georgia" panose="02040502050405020303" pitchFamily="18" charset="0"/>
              </a:rPr>
              <a:t> receives response from GPT API and display to user.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008" y="750178"/>
            <a:ext cx="6862033" cy="520300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83563" y="6291132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</a:t>
            </a:r>
            <a:r>
              <a:rPr lang="en-US" altLang="zh-HK" i="1" dirty="0">
                <a:solidFill>
                  <a:srgbClr val="000000"/>
                </a:solidFill>
                <a:latin typeface="Georgia" panose="02040502050405020303" pitchFamily="18" charset="0"/>
              </a:rPr>
              <a:t>7</a:t>
            </a: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Sequence Diagram for </a:t>
            </a:r>
            <a:r>
              <a:rPr lang="en-US" altLang="zh-HK" i="1" dirty="0">
                <a:solidFill>
                  <a:srgbClr val="000000"/>
                </a:solidFill>
                <a:latin typeface="Georgia" panose="02040502050405020303" pitchFamily="18" charset="0"/>
              </a:rPr>
              <a:t>chat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user receives call, </a:t>
            </a:r>
            <a:r>
              <a:rPr lang="en-US" altLang="zh-HK" sz="2400" dirty="0" err="1">
                <a:latin typeface="Georgia" panose="02040502050405020303" pitchFamily="18" charset="0"/>
              </a:rPr>
              <a:t>CallsManager</a:t>
            </a:r>
            <a:r>
              <a:rPr lang="en-US" altLang="zh-HK" sz="2400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query phone number with </a:t>
            </a:r>
            <a:r>
              <a:rPr lang="en-US" sz="2400" dirty="0" err="1">
                <a:latin typeface="Georgia" panose="02040502050405020303" pitchFamily="18" charset="0"/>
              </a:rPr>
              <a:t>HKJunkCall</a:t>
            </a:r>
            <a:r>
              <a:rPr lang="en-US" sz="2400" dirty="0">
                <a:latin typeface="Georgia" panose="02040502050405020303" pitchFamily="18" charset="0"/>
              </a:rPr>
              <a:t> API.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identified suspicious, call </a:t>
            </a:r>
            <a:r>
              <a:rPr lang="en-US" sz="2400" dirty="0" err="1">
                <a:latin typeface="Georgia" panose="02040502050405020303" pitchFamily="18" charset="0"/>
              </a:rPr>
              <a:t>WarningManager</a:t>
            </a:r>
            <a:r>
              <a:rPr lang="en-US" sz="2400" dirty="0">
                <a:latin typeface="Georgia" panose="02040502050405020303" pitchFamily="18" charset="0"/>
              </a:rPr>
              <a:t> with warning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Georgia" panose="02040502050405020303" pitchFamily="18" charset="0"/>
              </a:rPr>
              <a:t>WarningManager</a:t>
            </a:r>
            <a:r>
              <a:rPr lang="en-US" sz="2400" dirty="0">
                <a:latin typeface="Georgia" panose="02040502050405020303" pitchFamily="18" charset="0"/>
              </a:rPr>
              <a:t> create Warning object, save it in database, then get list of linked users and broadcast message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431" y="1840033"/>
            <a:ext cx="7581589" cy="433909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83563" y="6291132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</a:t>
            </a:r>
            <a:r>
              <a:rPr lang="en-US" altLang="zh-HK" i="1" dirty="0">
                <a:solidFill>
                  <a:srgbClr val="000000"/>
                </a:solidFill>
                <a:latin typeface="Georgia" panose="02040502050405020303" pitchFamily="18" charset="0"/>
              </a:rPr>
              <a:t>8</a:t>
            </a: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Sequence Diagram for </a:t>
            </a:r>
            <a:r>
              <a:rPr lang="en-US" altLang="zh-HK" i="1" dirty="0">
                <a:solidFill>
                  <a:srgbClr val="000000"/>
                </a:solidFill>
                <a:latin typeface="Georgia" panose="02040502050405020303" pitchFamily="18" charset="0"/>
              </a:rPr>
              <a:t>filter calls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4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For every 1min/15min/1second, </a:t>
            </a:r>
            <a:r>
              <a:rPr lang="en-US" sz="2400" dirty="0" err="1">
                <a:latin typeface="Georgia" panose="02040502050405020303" pitchFamily="18" charset="0"/>
              </a:rPr>
              <a:t>BodyStatus</a:t>
            </a:r>
            <a:r>
              <a:rPr lang="en-US" sz="2400" dirty="0">
                <a:latin typeface="Georgia" panose="02040502050405020303" pitchFamily="18" charset="0"/>
              </a:rPr>
              <a:t>/Location/</a:t>
            </a:r>
            <a:r>
              <a:rPr lang="en-US" sz="2400" dirty="0" err="1">
                <a:latin typeface="Georgia" panose="02040502050405020303" pitchFamily="18" charset="0"/>
              </a:rPr>
              <a:t>FallManager</a:t>
            </a:r>
            <a:r>
              <a:rPr lang="en-US" sz="2400" dirty="0">
                <a:latin typeface="Georgia" panose="02040502050405020303" pitchFamily="18" charset="0"/>
              </a:rPr>
              <a:t> retrieve respective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Location Manager creates Location object and store in database.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body status exceeds limit/fall detected, issues and broadcast warning like before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983" y="1475927"/>
            <a:ext cx="7583530" cy="457849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</a:t>
            </a:r>
            <a:r>
              <a:rPr lang="en-US" altLang="zh-HK" i="1" dirty="0">
                <a:solidFill>
                  <a:srgbClr val="000000"/>
                </a:solidFill>
                <a:latin typeface="Georgia" panose="02040502050405020303" pitchFamily="18" charset="0"/>
              </a:rPr>
              <a:t>9</a:t>
            </a: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Sequence Diagram for </a:t>
            </a:r>
            <a:r>
              <a:rPr lang="en-US" altLang="zh-HK" i="1" dirty="0">
                <a:solidFill>
                  <a:srgbClr val="000000"/>
                </a:solidFill>
                <a:latin typeface="Georgia" panose="02040502050405020303" pitchFamily="18" charset="0"/>
              </a:rPr>
              <a:t>upload status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22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If users enabled location tracking, get location from </a:t>
            </a:r>
            <a:r>
              <a:rPr lang="en-US" sz="2400" dirty="0" err="1">
                <a:latin typeface="Georgia" panose="02040502050405020303" pitchFamily="18" charset="0"/>
              </a:rPr>
              <a:t>LocationManager</a:t>
            </a: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Georgia" panose="02040502050405020303" pitchFamily="18" charset="0"/>
              </a:rPr>
              <a:t>LocationManager</a:t>
            </a:r>
            <a:r>
              <a:rPr lang="en-US" sz="2400" dirty="0">
                <a:latin typeface="Georgia" panose="02040502050405020303" pitchFamily="18" charset="0"/>
              </a:rPr>
              <a:t> then read info in database and call Google Map API to get map representation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Location with map is displayed to users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656" y="1597891"/>
            <a:ext cx="7542470" cy="428155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11669"/>
            <a:ext cx="494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10 Sequence Diagram for location tracking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6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User calls to get previous warning messages from </a:t>
            </a:r>
            <a:r>
              <a:rPr lang="en-US" sz="2400" dirty="0" err="1">
                <a:latin typeface="Georgia" panose="02040502050405020303" pitchFamily="18" charset="0"/>
              </a:rPr>
              <a:t>WarningManager</a:t>
            </a: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Georgia" panose="02040502050405020303" pitchFamily="18" charset="0"/>
              </a:rPr>
              <a:t>WarningManager</a:t>
            </a:r>
            <a:r>
              <a:rPr lang="en-US" sz="2400" dirty="0">
                <a:latin typeface="Georgia" panose="02040502050405020303" pitchFamily="18" charset="0"/>
              </a:rPr>
              <a:t> gets a list of linked users from </a:t>
            </a:r>
            <a:r>
              <a:rPr lang="en-US" sz="2400" dirty="0" err="1">
                <a:latin typeface="Georgia" panose="02040502050405020303" pitchFamily="18" charset="0"/>
              </a:rPr>
              <a:t>LinkManager</a:t>
            </a:r>
            <a:r>
              <a:rPr lang="en-US" sz="2400" dirty="0">
                <a:latin typeface="Georgia" panose="02040502050405020303" pitchFamily="18" charset="0"/>
              </a:rPr>
              <a:t> and retrieve warning messages in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Georgia" panose="02040502050405020303" pitchFamily="18" charset="0"/>
              </a:rPr>
              <a:t>WarningManager</a:t>
            </a:r>
            <a:r>
              <a:rPr lang="en-US" sz="2400" dirty="0">
                <a:latin typeface="Georgia" panose="02040502050405020303" pitchFamily="18" charset="0"/>
              </a:rPr>
              <a:t> displays warning messages to users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2014" y="1662361"/>
            <a:ext cx="7584326" cy="388864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11669"/>
            <a:ext cx="494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11 Sequence Diagram for check message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80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Managers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Account, Link, Request, Location, Warning classes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6521" y="1640932"/>
            <a:ext cx="7479819" cy="39770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12 Class Diagram of the Application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72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8010A-5F1C-09F6-A065-FED3E3DD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latin typeface="Georgia" panose="02040502050405020303" pitchFamily="18" charset="0"/>
                <a:ea typeface="Verdana" panose="020B0604030504040204" pitchFamily="34" charset="0"/>
              </a:rPr>
              <a:t>Outline</a:t>
            </a:r>
            <a:endParaRPr lang="zh-HK" altLang="en-US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E2D6DD-A622-DF16-CAD8-03F89E4F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9" y="1883203"/>
            <a:ext cx="10515600" cy="4899660"/>
          </a:xfrm>
        </p:spPr>
        <p:txBody>
          <a:bodyPr lIns="109728" tIns="109728" rIns="109728" bIns="91440" anchor="t">
            <a:normAutofit/>
          </a:bodyPr>
          <a:lstStyle/>
          <a:p>
            <a:r>
              <a:rPr lang="en-US" altLang="zh-HK" sz="3600" dirty="0">
                <a:latin typeface="Georgia"/>
                <a:ea typeface="Verdana"/>
              </a:rPr>
              <a:t>Background </a:t>
            </a:r>
          </a:p>
          <a:p>
            <a:r>
              <a:rPr lang="en-US" altLang="zh-HK" sz="3600" dirty="0">
                <a:latin typeface="Georgia"/>
                <a:ea typeface="Verdana"/>
              </a:rPr>
              <a:t>Motivation</a:t>
            </a:r>
          </a:p>
          <a:p>
            <a:r>
              <a:rPr lang="en-US" altLang="zh-HK" sz="3600" dirty="0">
                <a:latin typeface="Georgia"/>
                <a:ea typeface="Verdana"/>
              </a:rPr>
              <a:t>Design</a:t>
            </a:r>
            <a:r>
              <a:rPr lang="en-US" altLang="zh-HK" sz="3600" dirty="0">
                <a:latin typeface="Georgia" panose="02040502050405020303" pitchFamily="18" charset="0"/>
                <a:ea typeface="Verdana" panose="020B0604030504040204" pitchFamily="34" charset="0"/>
              </a:rPr>
              <a:t> and </a:t>
            </a:r>
            <a:r>
              <a:rPr lang="en-US" altLang="zh-HK" sz="3600" dirty="0">
                <a:latin typeface="Georgia"/>
                <a:ea typeface="Verdana"/>
              </a:rPr>
              <a:t>Methodology</a:t>
            </a:r>
            <a:endParaRPr lang="en-US" altLang="zh-HK" sz="3600" dirty="0">
              <a:latin typeface="Georgia" panose="02040502050405020303" pitchFamily="18" charset="0"/>
              <a:ea typeface="Verdana" panose="020B0604030504040204" pitchFamily="34" charset="0"/>
            </a:endParaRPr>
          </a:p>
          <a:p>
            <a:r>
              <a:rPr lang="en-US" altLang="zh-HK" sz="3600" dirty="0">
                <a:latin typeface="Georgia" panose="02040502050405020303" pitchFamily="18" charset="0"/>
                <a:ea typeface="Verdana" panose="020B0604030504040204" pitchFamily="34" charset="0"/>
              </a:rPr>
              <a:t>Current and expected Results</a:t>
            </a:r>
          </a:p>
          <a:p>
            <a:r>
              <a:rPr lang="en-US" altLang="zh-HK" sz="3600" dirty="0">
                <a:latin typeface="Georgia" panose="02040502050405020303" pitchFamily="18" charset="0"/>
                <a:ea typeface="Verdana" panose="020B0604030504040204" pitchFamily="34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1050788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Database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Account entity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Attributes:</a:t>
            </a:r>
          </a:p>
          <a:p>
            <a:pPr marL="0" indent="0">
              <a:buNone/>
            </a:pPr>
            <a:r>
              <a:rPr lang="en-US" sz="2400" u="sng" dirty="0">
                <a:latin typeface="Georgia" panose="02040502050405020303" pitchFamily="18" charset="0"/>
              </a:rPr>
              <a:t>User id</a:t>
            </a:r>
            <a:r>
              <a:rPr lang="en-US" sz="2400" dirty="0">
                <a:latin typeface="Georgia" panose="02040502050405020303" pitchFamily="18" charset="0"/>
              </a:rPr>
              <a:t> / username / password / </a:t>
            </a:r>
            <a:r>
              <a:rPr lang="en-US" sz="2400" dirty="0" err="1">
                <a:latin typeface="Georgia" panose="02040502050405020303" pitchFamily="18" charset="0"/>
              </a:rPr>
              <a:t>trackEnabled</a:t>
            </a:r>
            <a:r>
              <a:rPr lang="en-US" sz="2400" dirty="0">
                <a:latin typeface="Georgia" panose="02040502050405020303" pitchFamily="18" charset="0"/>
              </a:rPr>
              <a:t> / </a:t>
            </a:r>
            <a:r>
              <a:rPr lang="en-US" sz="2400" dirty="0" err="1">
                <a:latin typeface="Georgia" panose="02040502050405020303" pitchFamily="18" charset="0"/>
              </a:rPr>
              <a:t>statusEnabled</a:t>
            </a:r>
            <a:r>
              <a:rPr lang="en-US" sz="2400" dirty="0">
                <a:latin typeface="Georgia" panose="02040502050405020303" pitchFamily="18" charset="0"/>
              </a:rPr>
              <a:t> / </a:t>
            </a:r>
            <a:r>
              <a:rPr lang="en-US" sz="2400" dirty="0" err="1">
                <a:latin typeface="Georgia" panose="02040502050405020303" pitchFamily="18" charset="0"/>
              </a:rPr>
              <a:t>fallEnabled</a:t>
            </a:r>
            <a:r>
              <a:rPr lang="en-US" sz="2400" dirty="0">
                <a:latin typeface="Georgia" panose="02040502050405020303" pitchFamily="18" charset="0"/>
              </a:rPr>
              <a:t> / </a:t>
            </a:r>
            <a:r>
              <a:rPr lang="en-US" sz="2400" dirty="0" err="1">
                <a:latin typeface="Georgia" panose="02040502050405020303" pitchFamily="18" charset="0"/>
              </a:rPr>
              <a:t>lowerRange</a:t>
            </a:r>
            <a:r>
              <a:rPr lang="en-US" sz="2400" dirty="0">
                <a:latin typeface="Georgia" panose="02040502050405020303" pitchFamily="18" charset="0"/>
              </a:rPr>
              <a:t> / </a:t>
            </a:r>
            <a:r>
              <a:rPr lang="en-US" sz="2400" dirty="0" err="1">
                <a:latin typeface="Georgia" panose="02040502050405020303" pitchFamily="18" charset="0"/>
              </a:rPr>
              <a:t>upperRange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Relationship: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Location (1 to 1)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Warning (1 to many)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Link (1 to many)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Request (1 to many)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All partial participation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20" y="1715654"/>
            <a:ext cx="6679139" cy="41040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</a:t>
            </a:r>
            <a:r>
              <a:rPr lang="en-US" altLang="zh-HK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Entity Relationship Diagram of the Application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5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Database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Link entity (weak entity)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Attributes:</a:t>
            </a:r>
          </a:p>
          <a:p>
            <a:pPr marL="0" indent="0">
              <a:buNone/>
            </a:pPr>
            <a:r>
              <a:rPr lang="en-US" sz="2400" u="sng" dirty="0" err="1">
                <a:latin typeface="Georgia" panose="02040502050405020303" pitchFamily="18" charset="0"/>
              </a:rPr>
              <a:t>Peer_id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Relationship: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Account (many to 1)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Total participation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Foreign key: </a:t>
            </a:r>
            <a:r>
              <a:rPr lang="en-US" sz="2400" u="sng" dirty="0" err="1">
                <a:latin typeface="Georgia" panose="02040502050405020303" pitchFamily="18" charset="0"/>
              </a:rPr>
              <a:t>user_id</a:t>
            </a:r>
            <a:r>
              <a:rPr lang="en-US" sz="2400" dirty="0">
                <a:latin typeface="Georgia" panose="02040502050405020303" pitchFamily="18" charset="0"/>
              </a:rPr>
              <a:t> referencing Account</a:t>
            </a:r>
            <a:endParaRPr lang="en-US" sz="2400" u="sng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854" y="1465468"/>
            <a:ext cx="7086305" cy="43542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</a:t>
            </a:r>
            <a:r>
              <a:rPr lang="en-US" altLang="zh-HK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Entity Relationship Diagram of the Application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2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Database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Location entity (weak entity)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Attributes: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location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Relationship: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Account (1 to 1)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Total participation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Foreign key: </a:t>
            </a:r>
            <a:r>
              <a:rPr lang="en-US" sz="2400" u="sng" dirty="0" err="1">
                <a:latin typeface="Georgia" panose="02040502050405020303" pitchFamily="18" charset="0"/>
              </a:rPr>
              <a:t>user_id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altLang="zh-HK" sz="2400" dirty="0">
                <a:latin typeface="Georgia" panose="02040502050405020303" pitchFamily="18" charset="0"/>
              </a:rPr>
              <a:t>referencing</a:t>
            </a:r>
            <a:r>
              <a:rPr lang="en-US" sz="2400" dirty="0">
                <a:latin typeface="Georgia" panose="02040502050405020303" pitchFamily="18" charset="0"/>
              </a:rPr>
              <a:t> Account</a:t>
            </a:r>
            <a:endParaRPr lang="en-US" sz="2400" u="sng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546" y="1385788"/>
            <a:ext cx="7215614" cy="443369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</a:t>
            </a:r>
            <a:r>
              <a:rPr lang="en-US" altLang="zh-HK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Entity Relationship Diagram of the Application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9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Database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Warning entity (weak entity)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Attributes:</a:t>
            </a:r>
          </a:p>
          <a:p>
            <a:pPr marL="0" indent="0">
              <a:buNone/>
            </a:pPr>
            <a:r>
              <a:rPr lang="en-US" sz="2400" u="sng" dirty="0">
                <a:latin typeface="Georgia" panose="02040502050405020303" pitchFamily="18" charset="0"/>
              </a:rPr>
              <a:t>Message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Relationship: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Account (many to 1)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Total participation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Foreign key: </a:t>
            </a:r>
            <a:r>
              <a:rPr lang="en-US" sz="2400" u="sng" dirty="0" err="1">
                <a:latin typeface="Georgia" panose="02040502050405020303" pitchFamily="18" charset="0"/>
              </a:rPr>
              <a:t>user_id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altLang="zh-HK" sz="2400" dirty="0">
                <a:latin typeface="Georgia" panose="02040502050405020303" pitchFamily="18" charset="0"/>
              </a:rPr>
              <a:t>referencing</a:t>
            </a:r>
            <a:r>
              <a:rPr lang="en-US" sz="2400" dirty="0">
                <a:latin typeface="Georgia" panose="02040502050405020303" pitchFamily="18" charset="0"/>
              </a:rPr>
              <a:t> Account</a:t>
            </a:r>
            <a:endParaRPr lang="en-US" sz="2400" u="sng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218" y="1522222"/>
            <a:ext cx="6993941" cy="429748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</a:t>
            </a:r>
            <a:r>
              <a:rPr lang="en-US" altLang="zh-HK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Entity Relationship Diagram of the Application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4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Database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Request entity (weak entity)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Attributes:</a:t>
            </a:r>
          </a:p>
          <a:p>
            <a:pPr marL="0" indent="0">
              <a:buNone/>
            </a:pPr>
            <a:r>
              <a:rPr lang="en-US" sz="2400" u="sng" dirty="0" err="1">
                <a:latin typeface="Georgia" panose="02040502050405020303" pitchFamily="18" charset="0"/>
              </a:rPr>
              <a:t>Peer_id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Relationship: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Account (many to 1)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Total participation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Foreign key: </a:t>
            </a:r>
            <a:r>
              <a:rPr lang="en-US" sz="2400" u="sng" dirty="0" err="1">
                <a:latin typeface="Georgia" panose="02040502050405020303" pitchFamily="18" charset="0"/>
              </a:rPr>
              <a:t>user_id</a:t>
            </a:r>
            <a:r>
              <a:rPr lang="en-US" sz="2400" dirty="0">
                <a:latin typeface="Georgia" panose="02040502050405020303" pitchFamily="18" charset="0"/>
              </a:rPr>
              <a:t> from Account</a:t>
            </a:r>
            <a:endParaRPr lang="en-US" sz="2400" u="sng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56" y="1588470"/>
            <a:ext cx="6802437" cy="417981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865089" y="6291131"/>
            <a:ext cx="494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</a:t>
            </a:r>
            <a:r>
              <a:rPr lang="en-US" altLang="zh-HK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3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Entity Relationship Diagram of the Application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6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Prototype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u="sng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631" y="325053"/>
            <a:ext cx="4562847" cy="54983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6183327" y="6075811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15 Figma UI Prototype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1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(Login &amp; Signup)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內容版面配置區 3" descr="一張含有 文字, 螢幕擷取畫面, 行動電話, 行動裝置 的圖片&#10;&#10;自動產生的描述">
            <a:extLst>
              <a:ext uri="{FF2B5EF4-FFF2-40B4-BE49-F238E27FC236}">
                <a16:creationId xmlns:a16="http://schemas.microsoft.com/office/drawing/2014/main" id="{E14F32BF-BF80-5DF0-D145-32CBE0627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16" y="639520"/>
            <a:ext cx="2502778" cy="527167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6183327" y="6075811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16, 17 Login and Signup Pages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圖片 7" descr="一張含有 文字, 螢幕擷取畫面, 行動電話, 行動裝置 的圖片&#10;&#10;自動產生的描述">
            <a:extLst>
              <a:ext uri="{FF2B5EF4-FFF2-40B4-BE49-F238E27FC236}">
                <a16:creationId xmlns:a16="http://schemas.microsoft.com/office/drawing/2014/main" id="{8096EB32-CD3A-72B8-65E8-B7E0BC1C7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54" y="639520"/>
            <a:ext cx="2556349" cy="52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Main Page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Navigation to 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Chatbot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Link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Message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Setting</a:t>
            </a:r>
          </a:p>
          <a:p>
            <a:r>
              <a:rPr lang="en-US" sz="2400" dirty="0">
                <a:latin typeface="Georgia" panose="02040502050405020303" pitchFamily="18" charset="0"/>
              </a:rPr>
              <a:t>Log out button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291" y="499326"/>
            <a:ext cx="2629357" cy="54983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7478229" y="6327727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18 Main Page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1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Chatbot Page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4983" y="419359"/>
            <a:ext cx="2753973" cy="56582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7478229" y="6327727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19 Chatbot Page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7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Link Page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內容版面配置區 3" descr="一張含有 文字, 螢幕擷取畫面, 地圖 的圖片&#10;&#10;自動產生的描述">
            <a:extLst>
              <a:ext uri="{FF2B5EF4-FFF2-40B4-BE49-F238E27FC236}">
                <a16:creationId xmlns:a16="http://schemas.microsoft.com/office/drawing/2014/main" id="{28301162-3E8B-60FA-AC9F-280FAE2C8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14" y="728963"/>
            <a:ext cx="2531754" cy="528033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179" y="730959"/>
            <a:ext cx="2519292" cy="528033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193973" y="6271005"/>
            <a:ext cx="579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20-22 Linked users, user location, add users pages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圖片 7" descr="一張含有 文字, 螢幕擷取畫面, 行動電話, 行動裝置 的圖片&#10;&#10;自動產生的描述">
            <a:extLst>
              <a:ext uri="{FF2B5EF4-FFF2-40B4-BE49-F238E27FC236}">
                <a16:creationId xmlns:a16="http://schemas.microsoft.com/office/drawing/2014/main" id="{CB1D6665-0079-21A8-205E-54DB61EF0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000" y="728963"/>
            <a:ext cx="2531755" cy="52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89C9A5-97C1-AC9E-91B7-4C8CAE75A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598" y="1827213"/>
            <a:ext cx="5670549" cy="4252912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BCB998C-6A9C-0C69-008C-F9273426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Georgia"/>
                <a:ea typeface="Verdana"/>
              </a:rPr>
              <a:t>Background</a:t>
            </a:r>
            <a:endParaRPr lang="zh-HK" altLang="en-US" dirty="0">
              <a:latin typeface="Georgia" panose="02040502050405020303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7C57F1-3A16-B4BB-9905-C0D86CF7EB86}"/>
              </a:ext>
            </a:extLst>
          </p:cNvPr>
          <p:cNvSpPr txBox="1"/>
          <p:nvPr/>
        </p:nvSpPr>
        <p:spPr>
          <a:xfrm>
            <a:off x="718738" y="1716435"/>
            <a:ext cx="612544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HK" sz="2000">
                <a:latin typeface="Georgia"/>
              </a:rPr>
              <a:t>From July 2022 to July 2023:</a:t>
            </a:r>
          </a:p>
          <a:p>
            <a:endParaRPr lang="en-US" altLang="zh-HK" sz="2000">
              <a:latin typeface="Georgia"/>
            </a:endParaRPr>
          </a:p>
          <a:p>
            <a:r>
              <a:rPr lang="en-US" altLang="zh-HK" sz="2000">
                <a:latin typeface="Georgia"/>
              </a:rPr>
              <a:t>- Number of telephone deception cases rises from </a:t>
            </a:r>
          </a:p>
          <a:p>
            <a:r>
              <a:rPr lang="en-US" altLang="zh-HK" sz="2000" b="1">
                <a:latin typeface="Georgia"/>
              </a:rPr>
              <a:t>170</a:t>
            </a:r>
            <a:r>
              <a:rPr lang="en-US" altLang="zh-HK" sz="2000">
                <a:latin typeface="Georgia"/>
              </a:rPr>
              <a:t> to </a:t>
            </a:r>
            <a:r>
              <a:rPr lang="en-US" altLang="zh-HK" sz="2000" b="1">
                <a:latin typeface="Georgia"/>
              </a:rPr>
              <a:t>292</a:t>
            </a:r>
            <a:r>
              <a:rPr lang="en-US" altLang="zh-HK" sz="2000">
                <a:latin typeface="Georgia"/>
              </a:rPr>
              <a:t> (</a:t>
            </a:r>
            <a:r>
              <a:rPr lang="en-US" altLang="zh-HK" sz="2000" b="1">
                <a:latin typeface="Georgia"/>
              </a:rPr>
              <a:t>71.8%</a:t>
            </a:r>
            <a:r>
              <a:rPr lang="en-US" altLang="zh-HK" sz="2000">
                <a:latin typeface="Georgia"/>
              </a:rPr>
              <a:t>)</a:t>
            </a:r>
            <a:endParaRPr lang="en-US" sz="2000"/>
          </a:p>
          <a:p>
            <a:endParaRPr lang="en-US" altLang="zh-HK" sz="2000">
              <a:latin typeface="Georgia"/>
            </a:endParaRPr>
          </a:p>
          <a:p>
            <a:r>
              <a:rPr lang="en-US" altLang="zh-HK" sz="2000">
                <a:latin typeface="Georgia"/>
              </a:rPr>
              <a:t>- Monetary Loss rises from </a:t>
            </a:r>
            <a:r>
              <a:rPr lang="en-US" altLang="zh-HK" sz="2000" b="1">
                <a:latin typeface="Georgia"/>
              </a:rPr>
              <a:t>65.65</a:t>
            </a:r>
            <a:r>
              <a:rPr lang="en-US" altLang="zh-HK" sz="2000">
                <a:latin typeface="Georgia"/>
              </a:rPr>
              <a:t>m to </a:t>
            </a:r>
            <a:r>
              <a:rPr lang="en-US" altLang="zh-HK" sz="2000" b="1">
                <a:latin typeface="Georgia"/>
              </a:rPr>
              <a:t>94.2</a:t>
            </a:r>
            <a:r>
              <a:rPr lang="en-US" altLang="zh-HK" sz="2000">
                <a:latin typeface="Georgia"/>
              </a:rPr>
              <a:t>m (</a:t>
            </a:r>
            <a:r>
              <a:rPr lang="en-US" altLang="zh-HK" sz="2000" b="1">
                <a:latin typeface="Georgia"/>
              </a:rPr>
              <a:t>43.5%</a:t>
            </a:r>
            <a:r>
              <a:rPr lang="en-US" altLang="zh-HK" sz="2000">
                <a:latin typeface="Georgia"/>
              </a:rPr>
              <a:t>) [1]</a:t>
            </a:r>
          </a:p>
          <a:p>
            <a:endParaRPr lang="en-US" altLang="zh-HK" sz="2000">
              <a:latin typeface="Georgia"/>
            </a:endParaRPr>
          </a:p>
          <a:p>
            <a:r>
              <a:rPr lang="en-US" altLang="zh-HK" sz="2000">
                <a:latin typeface="Georgia"/>
              </a:rPr>
              <a:t>- Situation worsening</a:t>
            </a:r>
            <a:endParaRPr lang="en-US" sz="2000"/>
          </a:p>
          <a:p>
            <a:endParaRPr lang="en-US" altLang="zh-HK" sz="2000">
              <a:latin typeface="Georgia"/>
            </a:endParaRPr>
          </a:p>
          <a:p>
            <a:r>
              <a:rPr lang="en-US" altLang="zh-HK" sz="2000">
                <a:latin typeface="Georgia"/>
              </a:rPr>
              <a:t>According to Hong Kong Police Force, </a:t>
            </a:r>
            <a:r>
              <a:rPr lang="en-US" altLang="zh-HK" sz="2000" b="1">
                <a:latin typeface="Georgia"/>
              </a:rPr>
              <a:t>494</a:t>
            </a:r>
            <a:r>
              <a:rPr lang="en-US" altLang="zh-HK" sz="2000">
                <a:latin typeface="Georgia"/>
              </a:rPr>
              <a:t> out of </a:t>
            </a:r>
            <a:r>
              <a:rPr lang="en-US" altLang="zh-HK" sz="2000" b="1">
                <a:latin typeface="Georgia"/>
              </a:rPr>
              <a:t>1150</a:t>
            </a:r>
            <a:r>
              <a:rPr lang="en-US" altLang="zh-HK" sz="2000">
                <a:latin typeface="Georgia"/>
              </a:rPr>
              <a:t> victims (</a:t>
            </a:r>
            <a:r>
              <a:rPr lang="en-US" altLang="zh-HK" sz="2000" b="1">
                <a:latin typeface="Georgia"/>
              </a:rPr>
              <a:t>43%</a:t>
            </a:r>
            <a:r>
              <a:rPr lang="en-US" altLang="zh-HK" sz="2000">
                <a:latin typeface="Georgia"/>
              </a:rPr>
              <a:t>) are elderly in 2020 [2]</a:t>
            </a:r>
            <a:endParaRPr lang="en-US" sz="2000"/>
          </a:p>
          <a:p>
            <a:endParaRPr lang="en-US" altLang="zh-HK" sz="2000">
              <a:latin typeface="Georgia"/>
            </a:endParaRPr>
          </a:p>
          <a:p>
            <a:r>
              <a:rPr lang="en-US" altLang="zh-HK" sz="2000">
                <a:latin typeface="Georgia"/>
              </a:rPr>
              <a:t>- Elderly accounts for a significant portion</a:t>
            </a:r>
            <a:endParaRPr lang="en-US" sz="2000"/>
          </a:p>
          <a:p>
            <a:endParaRPr lang="en-US" altLang="zh-HK" sz="2000">
              <a:latin typeface="Georgia"/>
            </a:endParaRPr>
          </a:p>
          <a:p>
            <a:r>
              <a:rPr lang="en-US" altLang="zh-HK" sz="2000">
                <a:latin typeface="Georgia"/>
              </a:rPr>
              <a:t>Necessary to help them prevent telephone deception</a:t>
            </a:r>
            <a:endParaRPr lang="en-US" sz="20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D418C95-6318-C83B-96F4-210E09F476DB}"/>
              </a:ext>
            </a:extLst>
          </p:cNvPr>
          <p:cNvSpPr txBox="1"/>
          <p:nvPr/>
        </p:nvSpPr>
        <p:spPr>
          <a:xfrm>
            <a:off x="6788727" y="6080125"/>
            <a:ext cx="45835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HK" sz="1600" i="1">
                <a:latin typeface="Georgia"/>
              </a:rPr>
              <a:t>Figure 1 Year-to-year Comparison in Telephone Deception in Hong Kong (July) [1]</a:t>
            </a:r>
            <a:endParaRPr lang="zh-HK" altLang="en-US" sz="1600" i="1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25457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Message Page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Display previous warning messages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5484" y="419359"/>
            <a:ext cx="2712970" cy="56582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7478229" y="6327727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23 Messages Page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Setting Page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Toggle button to enable / disable functions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Text boxes to enter upper/lower blood pressure limits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Submit button to save changes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708" y="419359"/>
            <a:ext cx="2716523" cy="56582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7478229" y="6327727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24 Setting </a:t>
            </a:r>
            <a:r>
              <a:rPr lang="en-US" altLang="zh-HK" sz="1600" i="1" dirty="0">
                <a:solidFill>
                  <a:srgbClr val="000000"/>
                </a:solidFill>
                <a:latin typeface="Georgia" panose="02040502050405020303" pitchFamily="18" charset="0"/>
              </a:rPr>
              <a:t>P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age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258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User Interface Warning Notification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569465"/>
            <a:ext cx="3851563" cy="4091121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Sample notification if linked users trigger warning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9152" y="419359"/>
            <a:ext cx="2685635" cy="56582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7478229" y="6327727"/>
            <a:ext cx="4941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25 Warning Notification</a:t>
            </a:r>
            <a:endParaRPr kumimoji="0" lang="zh-HK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475C58-8D98-54D5-3AB5-77D62CDB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Georgia" panose="02040502050405020303" pitchFamily="18" charset="0"/>
                <a:ea typeface="Verdana" panose="020B0604030504040204" pitchFamily="34" charset="0"/>
              </a:rPr>
              <a:t>Expected Future Results</a:t>
            </a:r>
            <a:endParaRPr lang="zh-HK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92DF50-83CB-455A-ACCC-848D847F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83760"/>
          </a:xfrm>
        </p:spPr>
        <p:txBody>
          <a:bodyPr lIns="109728" tIns="109728" rIns="109728" bIns="91440" anchor="t">
            <a:normAutofit/>
          </a:bodyPr>
          <a:lstStyle/>
          <a:p>
            <a:r>
              <a:rPr lang="en-US" altLang="zh-HK" dirty="0">
                <a:latin typeface="Georgia"/>
              </a:rPr>
              <a:t>Testing &amp; Implementation</a:t>
            </a:r>
          </a:p>
          <a:p>
            <a:r>
              <a:rPr lang="en-US" altLang="zh-HK" dirty="0">
                <a:latin typeface="Georgia"/>
              </a:rPr>
              <a:t>Test-driven development</a:t>
            </a:r>
          </a:p>
          <a:p>
            <a:r>
              <a:rPr lang="en-US" altLang="zh-HK" dirty="0">
                <a:latin typeface="Georgia"/>
              </a:rPr>
              <a:t>Design test cases first, testing interleaves with implementation</a:t>
            </a:r>
          </a:p>
          <a:p>
            <a:r>
              <a:rPr lang="en-US" altLang="zh-HK" dirty="0">
                <a:latin typeface="Georgia"/>
              </a:rPr>
              <a:t>Related set of documents(report, poster, video)</a:t>
            </a:r>
            <a:endParaRPr lang="zh-HK" alt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58000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5B97B-4FEF-D246-1B6F-47793DB0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Georgia" panose="02040502050405020303" pitchFamily="18" charset="0"/>
                <a:ea typeface="Verdana" panose="020B0604030504040204" pitchFamily="34" charset="0"/>
              </a:rPr>
              <a:t>Conclusion</a:t>
            </a:r>
            <a:endParaRPr lang="zh-HK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D749AB-42DA-304D-7DCF-E2276779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548"/>
            <a:ext cx="10515600" cy="5210810"/>
          </a:xfrm>
        </p:spPr>
        <p:txBody>
          <a:bodyPr lIns="109728" tIns="109728" rIns="109728" bIns="91440" anchor="t">
            <a:noAutofit/>
          </a:bodyPr>
          <a:lstStyle/>
          <a:p>
            <a:r>
              <a:rPr lang="zh-HK" altLang="en-US" dirty="0">
                <a:latin typeface="Georgia"/>
              </a:rPr>
              <a:t>Noteworthy problems for elderly:</a:t>
            </a:r>
          </a:p>
          <a:p>
            <a:pPr>
              <a:buFont typeface="Calibri"/>
              <a:buChar char="-"/>
            </a:pPr>
            <a:r>
              <a:rPr lang="zh-HK" altLang="en-US" dirty="0">
                <a:latin typeface="Georgia"/>
              </a:rPr>
              <a:t>Telephone deception/</a:t>
            </a:r>
            <a:r>
              <a:rPr lang="zh-HK" dirty="0">
                <a:latin typeface="Georgia"/>
              </a:rPr>
              <a:t>Elderly missing</a:t>
            </a:r>
            <a:r>
              <a:rPr lang="en-US" altLang="zh-HK" dirty="0">
                <a:latin typeface="Georgia"/>
              </a:rPr>
              <a:t>/Accident/Generation</a:t>
            </a:r>
            <a:r>
              <a:rPr lang="zh-HK" altLang="en-US" dirty="0">
                <a:latin typeface="Georgia"/>
              </a:rPr>
              <a:t> </a:t>
            </a:r>
            <a:r>
              <a:rPr lang="en-US" altLang="zh-HK" dirty="0">
                <a:latin typeface="Georgia"/>
              </a:rPr>
              <a:t>gap</a:t>
            </a:r>
            <a:endParaRPr lang="zh-HK" dirty="0">
              <a:latin typeface="Georgia"/>
            </a:endParaRPr>
          </a:p>
          <a:p>
            <a:pPr>
              <a:buFont typeface="Calibri"/>
              <a:buChar char="-"/>
            </a:pPr>
            <a:endParaRPr lang="en-US" altLang="zh-HK" dirty="0">
              <a:latin typeface="Georgia"/>
            </a:endParaRPr>
          </a:p>
          <a:p>
            <a:r>
              <a:rPr lang="zh-HK" altLang="en-US" dirty="0">
                <a:latin typeface="Georgia"/>
              </a:rPr>
              <a:t>An app with below features: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zh-HK" altLang="en-US" dirty="0">
                <a:latin typeface="Georgia"/>
              </a:rPr>
              <a:t>Calls filtering/Location tracking/Smartwatch connectivity/Fall detection/GPT integration</a:t>
            </a:r>
          </a:p>
        </p:txBody>
      </p:sp>
    </p:spTree>
    <p:extLst>
      <p:ext uri="{BB962C8B-B14F-4D97-AF65-F5344CB8AC3E}">
        <p14:creationId xmlns:p14="http://schemas.microsoft.com/office/powerpoint/2010/main" val="1275226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5B97B-4FEF-D246-1B6F-47793DB0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Georgia" panose="02040502050405020303" pitchFamily="18" charset="0"/>
                <a:ea typeface="Verdana" panose="020B0604030504040204" pitchFamily="34" charset="0"/>
              </a:rPr>
              <a:t>Conclusion</a:t>
            </a:r>
            <a:endParaRPr lang="zh-HK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D749AB-42DA-304D-7DCF-E2276779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984"/>
            <a:ext cx="10515600" cy="5210810"/>
          </a:xfrm>
        </p:spPr>
        <p:txBody>
          <a:bodyPr lIns="109728" tIns="109728" rIns="109728" bIns="91440" anchor="t">
            <a:noAutofit/>
          </a:bodyPr>
          <a:lstStyle/>
          <a:p>
            <a:r>
              <a:rPr lang="en-US" altLang="zh-HK" sz="2400" dirty="0">
                <a:latin typeface="Georgia"/>
              </a:rPr>
              <a:t>Progress in first semester (Sep-Dec):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Proposal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System modelling (UML diagram)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Database design (ER diagram)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Figma UI prototype</a:t>
            </a:r>
          </a:p>
          <a:p>
            <a:pPr marL="0" indent="0">
              <a:buNone/>
            </a:pPr>
            <a:endParaRPr lang="en-US" altLang="zh-HK" sz="2000" dirty="0">
              <a:latin typeface="Georgia"/>
            </a:endParaRPr>
          </a:p>
          <a:p>
            <a:r>
              <a:rPr lang="en-US" altLang="zh-HK" sz="2400" dirty="0">
                <a:latin typeface="Georgia"/>
              </a:rPr>
              <a:t>Plan in second semester (Jan-Apr):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Testing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Implementation</a:t>
            </a:r>
          </a:p>
          <a:p>
            <a:pPr marL="0" indent="0">
              <a:buNone/>
            </a:pPr>
            <a:r>
              <a:rPr lang="en-US" altLang="zh-HK" sz="2000" dirty="0">
                <a:latin typeface="Georgia"/>
              </a:rPr>
              <a:t>- Related documents</a:t>
            </a:r>
            <a:endParaRPr lang="zh-HK" altLang="en-US" sz="2000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94039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5404BA-3949-3192-2978-D8F86B61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latin typeface="Georgia" panose="02040502050405020303" pitchFamily="18" charset="0"/>
                <a:ea typeface="Verdana" panose="020B0604030504040204" pitchFamily="34" charset="0"/>
              </a:rPr>
              <a:t>Reference</a:t>
            </a:r>
            <a:endParaRPr lang="zh-HK" altLang="en-US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FA1E04-E893-A819-CCC3-0E52D975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09728" tIns="109728" rIns="109728" bIns="91440" anchor="t">
            <a:normAutofit/>
          </a:bodyPr>
          <a:lstStyle/>
          <a:p>
            <a:pPr marL="0" indent="0">
              <a:buNone/>
            </a:pPr>
            <a:r>
              <a:rPr lang="en-US" altLang="zh-HK" sz="2000">
                <a:latin typeface="Georgia"/>
              </a:rPr>
              <a:t>[1] Anti-Deception Coordination Centre, Scam Statistics</a:t>
            </a:r>
          </a:p>
          <a:p>
            <a:pPr marL="0" indent="0">
              <a:buNone/>
            </a:pPr>
            <a:r>
              <a:rPr lang="en-US" altLang="zh-HK" sz="2000">
                <a:latin typeface="Georgia"/>
                <a:hlinkClick r:id="rId2"/>
              </a:rPr>
              <a:t>https://www.adcc.gov.hk/en-hk/statistic.html</a:t>
            </a:r>
            <a:r>
              <a:rPr lang="en-US" altLang="zh-HK" sz="2000">
                <a:latin typeface="Georgia"/>
              </a:rPr>
              <a:t> (accessed: Oct 1, 2023)</a:t>
            </a:r>
          </a:p>
          <a:p>
            <a:pPr marL="0" indent="0">
              <a:buNone/>
            </a:pPr>
            <a:r>
              <a:rPr lang="en-US" altLang="zh-HK" sz="2000">
                <a:latin typeface="Georgia"/>
              </a:rPr>
              <a:t>[2] Security Bureau, Hong Kong Police Force, Legislative Council Panel on Security Initiatives for Preventing and Combatting Deception Cases, May 2021</a:t>
            </a:r>
          </a:p>
          <a:p>
            <a:pPr marL="0" indent="0">
              <a:buNone/>
            </a:pPr>
            <a:r>
              <a:rPr lang="en-US" altLang="zh-HK" sz="2000">
                <a:latin typeface="Georgia"/>
                <a:hlinkClick r:id="rId3"/>
              </a:rPr>
              <a:t>https://www.legco.gov.hk/yr20-21/english/panels/se/papers/se20210601cb2-1110-3-e.pdf</a:t>
            </a:r>
            <a:r>
              <a:rPr lang="en-US" altLang="zh-HK" sz="2000">
                <a:latin typeface="Georgia"/>
              </a:rPr>
              <a:t> (accessed: Oct 1, 2023)</a:t>
            </a:r>
          </a:p>
          <a:p>
            <a:pPr marL="0" indent="0">
              <a:buNone/>
            </a:pPr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76003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5429E7"/>
          </a:solidFill>
          <a:ln w="57150">
            <a:solidFill>
              <a:srgbClr val="5429E7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FCB1746-90DC-1176-4D8B-F4CE651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8000">
                <a:solidFill>
                  <a:srgbClr val="FFFFFF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Q &amp; A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3ABA8E-58FB-79AC-D7D6-3CF17A60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832" y="4353507"/>
            <a:ext cx="5733288" cy="9326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altLang="zh-HK" sz="3200" dirty="0">
              <a:solidFill>
                <a:srgbClr val="FFFFFF"/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F3957-5CE6-FEB4-0D70-A95493EC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Georgia"/>
                <a:ea typeface="Verdana"/>
              </a:rPr>
              <a:t>Motivation</a:t>
            </a:r>
            <a:endParaRPr lang="zh-HK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F89341-2DA2-7F66-8AC3-9D2832AC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75860"/>
          </a:xfrm>
        </p:spPr>
        <p:txBody>
          <a:bodyPr lIns="109728" tIns="109728" rIns="109728" bIns="91440" anchor="t">
            <a:normAutofit/>
          </a:bodyPr>
          <a:lstStyle/>
          <a:p>
            <a:pPr marL="0" indent="0">
              <a:buNone/>
            </a:pPr>
            <a:r>
              <a:rPr lang="en-US" altLang="zh-HK" sz="2400" dirty="0">
                <a:latin typeface="Georgia" panose="02040502050405020303" pitchFamily="18" charset="0"/>
              </a:rPr>
              <a:t>Problems except telephone deception:</a:t>
            </a:r>
          </a:p>
          <a:p>
            <a:pPr marL="0" indent="0">
              <a:buNone/>
            </a:pPr>
            <a:r>
              <a:rPr lang="en-US" altLang="zh-HK" sz="2400" dirty="0">
                <a:latin typeface="Georgia" panose="02040502050405020303" pitchFamily="18" charset="0"/>
              </a:rPr>
              <a:t>- Elderly missing</a:t>
            </a:r>
          </a:p>
          <a:p>
            <a:pPr marL="0" indent="0">
              <a:buNone/>
            </a:pPr>
            <a:r>
              <a:rPr lang="en-US" altLang="zh-HK" sz="2400" dirty="0">
                <a:latin typeface="Georgia"/>
              </a:rPr>
              <a:t>- Accidents (e.g. fainting/falling)</a:t>
            </a:r>
          </a:p>
          <a:p>
            <a:pPr marL="0" indent="0">
              <a:buNone/>
            </a:pPr>
            <a:r>
              <a:rPr lang="en-US" altLang="zh-HK" sz="2400" dirty="0">
                <a:latin typeface="Georgia"/>
              </a:rPr>
              <a:t>- Generation gap</a:t>
            </a:r>
          </a:p>
          <a:p>
            <a:pPr marL="0" indent="0">
              <a:buNone/>
            </a:pPr>
            <a:r>
              <a:rPr lang="en-US" altLang="zh-HK" sz="2400" dirty="0">
                <a:latin typeface="Georgia" panose="02040502050405020303" pitchFamily="18" charset="0"/>
              </a:rPr>
              <a:t>Problems of Existing applications:</a:t>
            </a:r>
          </a:p>
          <a:p>
            <a:pPr marL="0" indent="0">
              <a:buNone/>
            </a:pPr>
            <a:r>
              <a:rPr lang="en-US" altLang="zh-HK" sz="2400" dirty="0">
                <a:latin typeface="Georgia"/>
              </a:rPr>
              <a:t>- Not specially designed for elderly</a:t>
            </a:r>
            <a:endParaRPr lang="en-US" altLang="zh-HK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zh-HK" sz="2400" dirty="0">
                <a:latin typeface="Georgia"/>
              </a:rPr>
              <a:t>- Elderly hard to manage many apps </a:t>
            </a:r>
          </a:p>
          <a:p>
            <a:pPr marL="0" indent="0">
              <a:buNone/>
            </a:pPr>
            <a:r>
              <a:rPr lang="en-US" altLang="zh-HK" sz="2400" dirty="0">
                <a:latin typeface="Georgia" panose="02040502050405020303" pitchFamily="18" charset="0"/>
              </a:rPr>
              <a:t>An all-in-one mobile application for elderly is a good solution</a:t>
            </a:r>
          </a:p>
          <a:p>
            <a:pPr marL="0" indent="0">
              <a:buNone/>
            </a:pPr>
            <a:r>
              <a:rPr lang="en-US" altLang="zh-HK" sz="2400" dirty="0">
                <a:latin typeface="Georgia" panose="02040502050405020303" pitchFamily="18" charset="0"/>
              </a:rPr>
              <a:t>Application name: Elder Link</a:t>
            </a:r>
            <a:endParaRPr lang="zh-HK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8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E0AF8-E287-D56B-C190-7DB38AA5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Georgia"/>
              </a:rPr>
              <a:t>Design </a:t>
            </a:r>
            <a:r>
              <a:rPr lang="en-US" altLang="zh-TW">
                <a:latin typeface="Georgia"/>
              </a:rPr>
              <a:t>(5 Main Features)</a:t>
            </a:r>
            <a:endParaRPr lang="zh-TW" altLang="en-US">
              <a:latin typeface="Georgi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D17828-BBBB-3656-DF08-BCD51985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984"/>
            <a:ext cx="10515600" cy="5210810"/>
          </a:xfrm>
        </p:spPr>
        <p:txBody>
          <a:bodyPr lIns="109728" tIns="109728" rIns="109728" bIns="9144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TW" altLang="en-US" sz="2100" dirty="0">
                <a:latin typeface="Georgia"/>
              </a:rPr>
              <a:t>1) Calls Filtering</a:t>
            </a:r>
            <a:endParaRPr lang="zh-TW" sz="2100" dirty="0"/>
          </a:p>
          <a:p>
            <a:pPr indent="0">
              <a:lnSpc>
                <a:spcPct val="120000"/>
              </a:lnSpc>
              <a:spcBef>
                <a:spcPts val="300"/>
              </a:spcBef>
              <a:buFont typeface="Calibri" panose="020B0604020202020204" pitchFamily="34" charset="0"/>
              <a:buChar char="-"/>
            </a:pPr>
            <a:r>
              <a:rPr lang="zh-TW" altLang="en-US" sz="2100" dirty="0">
                <a:latin typeface="Georgia"/>
              </a:rPr>
              <a:t> Scan incoming calls and compare to a list of suspicious phone number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TW" altLang="en-US" sz="2100" dirty="0">
                <a:latin typeface="Georgia"/>
              </a:rPr>
              <a:t>2) Location Tracking</a:t>
            </a:r>
          </a:p>
          <a:p>
            <a:pPr indent="0">
              <a:lnSpc>
                <a:spcPct val="120000"/>
              </a:lnSpc>
              <a:spcBef>
                <a:spcPts val="300"/>
              </a:spcBef>
              <a:buFont typeface="Calibri" panose="020B0604020202020204" pitchFamily="34" charset="0"/>
              <a:buChar char="-"/>
            </a:pPr>
            <a:r>
              <a:rPr lang="zh-TW" altLang="en-US" sz="2100" dirty="0">
                <a:latin typeface="Georgia"/>
              </a:rPr>
              <a:t> Constantly keep track on elderly's location and assist searching in case of missing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TW" altLang="en-US" sz="2100" dirty="0">
                <a:latin typeface="Georgia"/>
              </a:rPr>
              <a:t>3) Smartwatch Connectivity</a:t>
            </a:r>
          </a:p>
          <a:p>
            <a:pPr indent="0">
              <a:lnSpc>
                <a:spcPct val="120000"/>
              </a:lnSpc>
              <a:spcBef>
                <a:spcPts val="300"/>
              </a:spcBef>
              <a:buFont typeface="Calibri"/>
              <a:buChar char="-"/>
            </a:pPr>
            <a:r>
              <a:rPr lang="zh-TW" altLang="en-US" sz="2100" dirty="0">
                <a:latin typeface="Georgia"/>
              </a:rPr>
              <a:t> Connect to smartwatch and monitor the body status of elderly 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TW" altLang="en-US" sz="2100" dirty="0">
                <a:latin typeface="Georgia"/>
              </a:rPr>
              <a:t>4) Fall Detection</a:t>
            </a:r>
          </a:p>
          <a:p>
            <a:pPr indent="0">
              <a:lnSpc>
                <a:spcPct val="120000"/>
              </a:lnSpc>
              <a:spcBef>
                <a:spcPts val="300"/>
              </a:spcBef>
              <a:buFont typeface="Calibri"/>
              <a:buChar char="-"/>
            </a:pPr>
            <a:r>
              <a:rPr lang="zh-TW" altLang="en-US" sz="2100" dirty="0">
                <a:latin typeface="Georgia"/>
              </a:rPr>
              <a:t> Use built in accelorometer of the phone to track the </a:t>
            </a:r>
            <a:r>
              <a:rPr lang="en-US" altLang="zh-TW" sz="2100" dirty="0">
                <a:latin typeface="Georgia"/>
              </a:rPr>
              <a:t>phone</a:t>
            </a:r>
            <a:r>
              <a:rPr lang="zh-TW" altLang="en-US" sz="2100" dirty="0">
                <a:latin typeface="Georgia"/>
              </a:rPr>
              <a:t> </a:t>
            </a:r>
            <a:r>
              <a:rPr lang="en-US" altLang="zh-TW" sz="2100" dirty="0">
                <a:latin typeface="Georgia"/>
              </a:rPr>
              <a:t>acceleration</a:t>
            </a:r>
            <a:r>
              <a:rPr lang="zh-TW" altLang="en-US" sz="2100" dirty="0">
                <a:latin typeface="Georgia"/>
              </a:rPr>
              <a:t> and detect falling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TW" altLang="en-US" sz="2100" dirty="0">
                <a:latin typeface="Georgia"/>
              </a:rPr>
              <a:t>5) GPT integration</a:t>
            </a:r>
          </a:p>
          <a:p>
            <a:pPr indent="0">
              <a:lnSpc>
                <a:spcPct val="120000"/>
              </a:lnSpc>
              <a:spcBef>
                <a:spcPts val="300"/>
              </a:spcBef>
              <a:buFont typeface="Calibri"/>
              <a:buChar char="-"/>
            </a:pPr>
            <a:r>
              <a:rPr lang="zh-TW" altLang="en-US" sz="2100" dirty="0">
                <a:latin typeface="Georgia"/>
              </a:rPr>
              <a:t> Integration GPT as a chatbot to assist problem solving</a:t>
            </a:r>
          </a:p>
          <a:p>
            <a:pPr marL="0" indent="0">
              <a:buNone/>
            </a:pPr>
            <a:endParaRPr lang="zh-TW" altLang="en-US" sz="2000" dirty="0"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303915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86F17E-6ACF-ECF5-D855-8DC2F2DA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latin typeface="Georgia" panose="02040502050405020303" pitchFamily="18" charset="0"/>
                <a:ea typeface="Verdana" panose="020B0604030504040204" pitchFamily="34" charset="0"/>
              </a:rPr>
              <a:t>Methodology</a:t>
            </a:r>
            <a:endParaRPr lang="zh-HK" altLang="en-US">
              <a:latin typeface="Georgia" panose="020405020504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71232A-C55C-534A-5492-F649AE99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984"/>
            <a:ext cx="10515600" cy="5210810"/>
          </a:xfrm>
        </p:spPr>
        <p:txBody>
          <a:bodyPr lIns="109728" tIns="109728" rIns="109728" bIns="91440" anchor="t">
            <a:noAutofit/>
          </a:bodyPr>
          <a:lstStyle/>
          <a:p>
            <a:pPr marL="0" indent="0">
              <a:buNone/>
            </a:pPr>
            <a:r>
              <a:rPr lang="zh-HK" altLang="en-US" sz="2100">
                <a:latin typeface="Georgia"/>
              </a:rPr>
              <a:t>System Modelling: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zh-HK" altLang="en-US" sz="2100">
                <a:latin typeface="Georgia"/>
              </a:rPr>
              <a:t>Lucidchart for UML diagrams (system architecture) and ER diagrams (database design)</a:t>
            </a:r>
          </a:p>
          <a:p>
            <a:pPr marL="0" indent="0">
              <a:buNone/>
            </a:pPr>
            <a:r>
              <a:rPr lang="zh-HK" altLang="en-US" sz="2100">
                <a:latin typeface="Georgia"/>
              </a:rPr>
              <a:t>User Interface Design: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zh-HK" altLang="en-US" sz="2100">
                <a:latin typeface="Georgia"/>
              </a:rPr>
              <a:t>Figma (interactive &amp; convertable to code)</a:t>
            </a:r>
          </a:p>
          <a:p>
            <a:pPr marL="0" indent="0">
              <a:buNone/>
            </a:pPr>
            <a:r>
              <a:rPr lang="zh-HK" altLang="en-US" sz="2100">
                <a:latin typeface="Georgia"/>
              </a:rPr>
              <a:t>Front end: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zh-HK" altLang="en-US" sz="2100">
                <a:latin typeface="Georgia"/>
              </a:rPr>
              <a:t>React Native (cross platform </a:t>
            </a:r>
            <a:r>
              <a:rPr lang="en-US" altLang="zh-HK" sz="2100">
                <a:latin typeface="Georgia"/>
              </a:rPr>
              <a:t>&amp; support Android and IOS phones</a:t>
            </a:r>
            <a:r>
              <a:rPr lang="zh-HK" altLang="en-US" sz="2100">
                <a:latin typeface="Georgia"/>
              </a:rPr>
              <a:t>)</a:t>
            </a:r>
          </a:p>
          <a:p>
            <a:pPr marL="0" indent="0">
              <a:buNone/>
            </a:pPr>
            <a:r>
              <a:rPr lang="zh-HK" altLang="en-US" sz="2100">
                <a:latin typeface="Georgia"/>
              </a:rPr>
              <a:t>Backend: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zh-HK" altLang="en-US" sz="2100">
                <a:latin typeface="Georgia"/>
              </a:rPr>
              <a:t>Google Firebase (good security </a:t>
            </a:r>
            <a:r>
              <a:rPr lang="en-US" altLang="zh-HK" sz="2100">
                <a:latin typeface="Georgia"/>
              </a:rPr>
              <a:t>&amp;</a:t>
            </a:r>
            <a:r>
              <a:rPr lang="zh-HK" altLang="en-US" sz="2100">
                <a:latin typeface="Georgia"/>
              </a:rPr>
              <a:t> easy setup)</a:t>
            </a:r>
          </a:p>
          <a:p>
            <a:pPr marL="0" indent="0">
              <a:buNone/>
            </a:pPr>
            <a:r>
              <a:rPr lang="zh-HK" altLang="en-US" sz="2100">
                <a:latin typeface="Georgia"/>
              </a:rPr>
              <a:t>Version Control: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zh-HK" altLang="en-US" sz="2100">
                <a:latin typeface="Georgia"/>
              </a:rPr>
              <a:t>Github (project management features)</a:t>
            </a:r>
          </a:p>
          <a:p>
            <a:pPr marL="0" indent="0">
              <a:buNone/>
            </a:pPr>
            <a:endParaRPr lang="zh-HK" altLang="en-US" sz="20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9080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551175"/>
            <a:ext cx="3429000" cy="386828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2 types of targeted users – elderly and family members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All users: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Log in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Register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Set permission &amp; preference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Link other users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013" y="669533"/>
            <a:ext cx="6640285" cy="55189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911273" y="6326909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i="1" dirty="0">
                <a:latin typeface="Georgia" panose="02040502050405020303" pitchFamily="18" charset="0"/>
              </a:rPr>
              <a:t>Figure 2 Use Case Diagram of Elder Link</a:t>
            </a:r>
            <a:endParaRPr lang="zh-HK" altLang="en-US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2587752"/>
            <a:ext cx="4036290" cy="425196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Elderly users: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chat with AI (call GPT API)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Filter incoming calls (call </a:t>
            </a:r>
            <a:r>
              <a:rPr lang="en-US" sz="2400" dirty="0" err="1">
                <a:latin typeface="Georgia" panose="02040502050405020303" pitchFamily="18" charset="0"/>
              </a:rPr>
              <a:t>HKJunkCall</a:t>
            </a:r>
            <a:r>
              <a:rPr lang="en-US" sz="2400" dirty="0">
                <a:latin typeface="Georgia" panose="02040502050405020303" pitchFamily="18" charset="0"/>
              </a:rPr>
              <a:t> API)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Track body status/phone acceleration/geolocation in background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Occasionally issue warning in case suspicious call/falling/dangerous body status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013" y="669533"/>
            <a:ext cx="6640285" cy="55189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911273" y="6326909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2 Use Case Diagram of Elder Link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25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51630F1-6346-3392-70CC-216D648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HK" sz="3200" dirty="0">
                <a:latin typeface="Georgia" panose="02040502050405020303" pitchFamily="18" charset="0"/>
              </a:rPr>
              <a:t>Current Result – System Design</a:t>
            </a:r>
            <a:endParaRPr lang="zh-HK" altLang="en-US" sz="3200" dirty="0">
              <a:latin typeface="Georgia" panose="02040502050405020303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429E7"/>
          </a:solidFill>
          <a:ln w="38100" cap="rnd">
            <a:solidFill>
              <a:srgbClr val="5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EEC29B-AE4A-32DB-9D88-55EC10B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Linked family users: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Track location uploaded by elderly users (call Google Map API)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Receive warning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- Check previous messages(warning) issued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BF6E0BC-7162-2BCD-E27C-9D32488B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013" y="669533"/>
            <a:ext cx="6640285" cy="55189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A07531C-C336-224A-7F56-864D429F8C33}"/>
              </a:ext>
            </a:extLst>
          </p:cNvPr>
          <p:cNvSpPr txBox="1"/>
          <p:nvPr/>
        </p:nvSpPr>
        <p:spPr>
          <a:xfrm>
            <a:off x="5911273" y="6326909"/>
            <a:ext cx="49414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Figure 2 Use Case Diagram of Elder Link</a:t>
            </a:r>
            <a:endParaRPr kumimoji="0" lang="zh-HK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818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1B2431"/>
      </a:dk2>
      <a:lt2>
        <a:srgbClr val="F3F3F0"/>
      </a:lt2>
      <a:accent1>
        <a:srgbClr val="5429E7"/>
      </a:accent1>
      <a:accent2>
        <a:srgbClr val="1B3ED6"/>
      </a:accent2>
      <a:accent3>
        <a:srgbClr val="299CE7"/>
      </a:accent3>
      <a:accent4>
        <a:srgbClr val="15C0BC"/>
      </a:accent4>
      <a:accent5>
        <a:srgbClr val="23C57E"/>
      </a:accent5>
      <a:accent6>
        <a:srgbClr val="16C72F"/>
      </a:accent6>
      <a:hlink>
        <a:srgbClr val="7F9531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1556</Words>
  <Application>Microsoft Office PowerPoint</Application>
  <PresentationFormat>寬螢幕</PresentationFormat>
  <Paragraphs>232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Modern Love</vt:lpstr>
      <vt:lpstr>The Hand</vt:lpstr>
      <vt:lpstr>SketchyVTI</vt:lpstr>
      <vt:lpstr>COMP 4801 - Final Year Project First Presentation </vt:lpstr>
      <vt:lpstr>Outline</vt:lpstr>
      <vt:lpstr>Background</vt:lpstr>
      <vt:lpstr>Motivation</vt:lpstr>
      <vt:lpstr>Design (5 Main Features)</vt:lpstr>
      <vt:lpstr>Methodology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System Design</vt:lpstr>
      <vt:lpstr>Current Result – Database Design</vt:lpstr>
      <vt:lpstr>Current Result – Database Design</vt:lpstr>
      <vt:lpstr>Current Result – Database Design</vt:lpstr>
      <vt:lpstr>Current Result – Database Design</vt:lpstr>
      <vt:lpstr>Current Result – Database Design</vt:lpstr>
      <vt:lpstr>Current Result – User Interface Prototype</vt:lpstr>
      <vt:lpstr>Current Result – User Interface (Login &amp; Signup)</vt:lpstr>
      <vt:lpstr>Current Result – User Interface Main Page</vt:lpstr>
      <vt:lpstr>Current Result – User Interface Chatbot Page</vt:lpstr>
      <vt:lpstr>Current Result – User Interface Link Page</vt:lpstr>
      <vt:lpstr>Current Result – User Interface Message Page</vt:lpstr>
      <vt:lpstr>Current Result – User Interface Setting Page</vt:lpstr>
      <vt:lpstr>Current Result – User Interface Warning Notification</vt:lpstr>
      <vt:lpstr>Expected Future Results</vt:lpstr>
      <vt:lpstr>Conclusion</vt:lpstr>
      <vt:lpstr>Conclusion</vt:lpstr>
      <vt:lpstr>Reference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CAES 9542 - Technical English for Computer Science Final Oral Presentation</dc:title>
  <dc:creator>nth20027@connect.hku.hk</dc:creator>
  <cp:lastModifiedBy>nth20027@connect.hku.hk</cp:lastModifiedBy>
  <cp:revision>19</cp:revision>
  <dcterms:created xsi:type="dcterms:W3CDTF">2023-11-10T05:28:23Z</dcterms:created>
  <dcterms:modified xsi:type="dcterms:W3CDTF">2024-01-09T04:31:52Z</dcterms:modified>
</cp:coreProperties>
</file>