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8288000" cy="10287000"/>
  <p:notesSz cx="6858000" cy="9144000"/>
  <p:embeddedFontLst>
    <p:embeddedFont>
      <p:font typeface="Agrandir Medium" panose="020B0604020202020204" charset="0"/>
      <p:regular r:id="rId28"/>
    </p:embeddedFont>
    <p:embeddedFont>
      <p:font typeface="DM Sans" pitchFamily="2" charset="0"/>
      <p:regular r:id="rId29"/>
      <p:bold r:id="rId30"/>
      <p:italic r:id="rId31"/>
      <p:boldItalic r:id="rId32"/>
    </p:embeddedFont>
    <p:embeddedFont>
      <p:font typeface="DM Serif Display" pitchFamily="2" charset="0"/>
      <p:regular r:id="rId33"/>
      <p:italic r:id="rId34"/>
    </p:embeddedFont>
    <p:embeddedFont>
      <p:font typeface="Libre Baskerville" panose="02000000000000000000" pitchFamily="2" charset="0"/>
      <p:regular r:id="rId35"/>
      <p:bold r:id="rId36"/>
      <p:italic r:id="rId37"/>
    </p:embeddedFont>
    <p:embeddedFont>
      <p:font typeface="Libre Baskerville Bold" panose="02000000000000000000" pitchFamily="2" charset="0"/>
      <p:regular r:id="rId38"/>
      <p:bold r:id="rId39"/>
    </p:embeddedFont>
    <p:embeddedFont>
      <p:font typeface="Montserrat Bold" panose="00000800000000000000" pitchFamily="2" charset="0"/>
      <p:regular r:id="rId40"/>
      <p:bold r:id="rId41"/>
    </p:embeddedFont>
    <p:embeddedFont>
      <p:font typeface="Oswald" pitchFamily="2" charset="0"/>
      <p:regular r:id="rId42"/>
      <p:bold r:id="rId43"/>
    </p:embeddedFont>
    <p:embeddedFont>
      <p:font typeface="Yeseva One" panose="020B0604020202020204" charset="0"/>
      <p:regular r:id="rId4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7" autoAdjust="0"/>
    <p:restoredTop sz="94622" autoAdjust="0"/>
  </p:normalViewPr>
  <p:slideViewPr>
    <p:cSldViewPr>
      <p:cViewPr varScale="1">
        <p:scale>
          <a:sx n="108" d="100"/>
          <a:sy n="108" d="100"/>
        </p:scale>
        <p:origin x="132" y="4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49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4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font" Target="fonts/font16.fntdata"/><Relationship Id="rId48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k Seng Chiew" userId="3131c0ad2f1e3aba" providerId="LiveId" clId="{21F7E731-1514-4DE5-91D1-8FE47F2137DA}"/>
    <pc:docChg chg="modSld">
      <pc:chgData name="Lik Seng Chiew" userId="3131c0ad2f1e3aba" providerId="LiveId" clId="{21F7E731-1514-4DE5-91D1-8FE47F2137DA}" dt="2024-05-02T10:15:38.767" v="12"/>
      <pc:docMkLst>
        <pc:docMk/>
      </pc:docMkLst>
      <pc:sldChg chg="modSp mod modAnim">
        <pc:chgData name="Lik Seng Chiew" userId="3131c0ad2f1e3aba" providerId="LiveId" clId="{21F7E731-1514-4DE5-91D1-8FE47F2137DA}" dt="2024-05-02T10:15:38.767" v="12"/>
        <pc:sldMkLst>
          <pc:docMk/>
          <pc:sldMk cId="0" sldId="272"/>
        </pc:sldMkLst>
        <pc:spChg chg="mod">
          <ac:chgData name="Lik Seng Chiew" userId="3131c0ad2f1e3aba" providerId="LiveId" clId="{21F7E731-1514-4DE5-91D1-8FE47F2137DA}" dt="2024-05-02T10:15:33.310" v="10" actId="1076"/>
          <ac:spMkLst>
            <pc:docMk/>
            <pc:sldMk cId="0" sldId="272"/>
            <ac:spMk id="6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26.png"/><Relationship Id="rId4" Type="http://schemas.openxmlformats.org/officeDocument/2006/relationships/image" Target="../media/image3.png"/><Relationship Id="rId9" Type="http://schemas.openxmlformats.org/officeDocument/2006/relationships/image" Target="../media/image19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svg"/><Relationship Id="rId7" Type="http://schemas.openxmlformats.org/officeDocument/2006/relationships/image" Target="../media/image35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svg"/><Relationship Id="rId10" Type="http://schemas.openxmlformats.org/officeDocument/2006/relationships/image" Target="../media/image38.jpe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4.svg"/><Relationship Id="rId7" Type="http://schemas.openxmlformats.org/officeDocument/2006/relationships/image" Target="../media/image19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3.svg"/><Relationship Id="rId5" Type="http://schemas.openxmlformats.org/officeDocument/2006/relationships/image" Target="../media/image6.svg"/><Relationship Id="rId10" Type="http://schemas.openxmlformats.org/officeDocument/2006/relationships/image" Target="../media/image22.png"/><Relationship Id="rId4" Type="http://schemas.openxmlformats.org/officeDocument/2006/relationships/image" Target="../media/image5.png"/><Relationship Id="rId9" Type="http://schemas.openxmlformats.org/officeDocument/2006/relationships/image" Target="../media/image21.sv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D5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610204" y="-571500"/>
            <a:ext cx="6626483" cy="5715000"/>
          </a:xfrm>
          <a:custGeom>
            <a:avLst/>
            <a:gdLst/>
            <a:ahLst/>
            <a:cxnLst/>
            <a:rect l="l" t="t" r="r" b="b"/>
            <a:pathLst>
              <a:path w="6626483" h="5715000">
                <a:moveTo>
                  <a:pt x="0" y="0"/>
                </a:moveTo>
                <a:lnTo>
                  <a:pt x="6626483" y="0"/>
                </a:lnTo>
                <a:lnTo>
                  <a:pt x="6626483" y="5715000"/>
                </a:lnTo>
                <a:lnTo>
                  <a:pt x="0" y="5715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4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1266137">
            <a:off x="-1277219" y="5897732"/>
            <a:ext cx="5210769" cy="6721137"/>
          </a:xfrm>
          <a:custGeom>
            <a:avLst/>
            <a:gdLst/>
            <a:ahLst/>
            <a:cxnLst/>
            <a:rect l="l" t="t" r="r" b="b"/>
            <a:pathLst>
              <a:path w="5210769" h="6721137">
                <a:moveTo>
                  <a:pt x="0" y="0"/>
                </a:moveTo>
                <a:lnTo>
                  <a:pt x="5210769" y="0"/>
                </a:lnTo>
                <a:lnTo>
                  <a:pt x="5210769" y="6721136"/>
                </a:lnTo>
                <a:lnTo>
                  <a:pt x="0" y="672113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74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5569636">
            <a:off x="779619" y="-2269556"/>
            <a:ext cx="4096053" cy="7060062"/>
          </a:xfrm>
          <a:custGeom>
            <a:avLst/>
            <a:gdLst/>
            <a:ahLst/>
            <a:cxnLst/>
            <a:rect l="l" t="t" r="r" b="b"/>
            <a:pathLst>
              <a:path w="4096053" h="7060062">
                <a:moveTo>
                  <a:pt x="0" y="0"/>
                </a:moveTo>
                <a:lnTo>
                  <a:pt x="4096053" y="0"/>
                </a:lnTo>
                <a:lnTo>
                  <a:pt x="4096053" y="7060062"/>
                </a:lnTo>
                <a:lnTo>
                  <a:pt x="0" y="706006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74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3755510">
            <a:off x="14637629" y="5499669"/>
            <a:ext cx="4096053" cy="7060062"/>
          </a:xfrm>
          <a:custGeom>
            <a:avLst/>
            <a:gdLst/>
            <a:ahLst/>
            <a:cxnLst/>
            <a:rect l="l" t="t" r="r" b="b"/>
            <a:pathLst>
              <a:path w="4096053" h="7060062">
                <a:moveTo>
                  <a:pt x="0" y="0"/>
                </a:moveTo>
                <a:lnTo>
                  <a:pt x="4096053" y="0"/>
                </a:lnTo>
                <a:lnTo>
                  <a:pt x="4096053" y="7060062"/>
                </a:lnTo>
                <a:lnTo>
                  <a:pt x="0" y="706006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74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2680223" y="3857941"/>
            <a:ext cx="12927553" cy="27997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100"/>
              </a:lnSpc>
            </a:pPr>
            <a:r>
              <a:rPr lang="en-US" sz="12100">
                <a:solidFill>
                  <a:srgbClr val="000000"/>
                </a:solidFill>
                <a:latin typeface="Montserrat Bold"/>
              </a:rPr>
              <a:t>CAES9542</a:t>
            </a:r>
          </a:p>
          <a:p>
            <a:pPr algn="ctr">
              <a:lnSpc>
                <a:spcPts val="9600"/>
              </a:lnSpc>
            </a:pPr>
            <a:r>
              <a:rPr lang="en-US" sz="9600">
                <a:solidFill>
                  <a:srgbClr val="000000"/>
                </a:solidFill>
                <a:latin typeface="Montserrat Bold"/>
              </a:rPr>
              <a:t>Final Presentation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355844" y="8057834"/>
            <a:ext cx="11721636" cy="400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3000">
                <a:solidFill>
                  <a:srgbClr val="000000"/>
                </a:solidFill>
                <a:latin typeface="Libre Baskerville Bold"/>
              </a:rPr>
              <a:t>Harry Chiew Lik Seng (3035767487)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355844" y="1705921"/>
            <a:ext cx="11576312" cy="5799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62"/>
              </a:lnSpc>
            </a:pPr>
            <a:r>
              <a:rPr lang="en-US" sz="4462">
                <a:solidFill>
                  <a:srgbClr val="000000"/>
                </a:solidFill>
                <a:latin typeface="Libre Baskerville Bold"/>
              </a:rPr>
              <a:t>HKID OAuth Provider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D5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610204" y="-571500"/>
            <a:ext cx="6626483" cy="5715000"/>
          </a:xfrm>
          <a:custGeom>
            <a:avLst/>
            <a:gdLst/>
            <a:ahLst/>
            <a:cxnLst/>
            <a:rect l="l" t="t" r="r" b="b"/>
            <a:pathLst>
              <a:path w="6626483" h="5715000">
                <a:moveTo>
                  <a:pt x="0" y="0"/>
                </a:moveTo>
                <a:lnTo>
                  <a:pt x="6626483" y="0"/>
                </a:lnTo>
                <a:lnTo>
                  <a:pt x="6626483" y="5715000"/>
                </a:lnTo>
                <a:lnTo>
                  <a:pt x="0" y="5715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6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1266137">
            <a:off x="-1277219" y="5897732"/>
            <a:ext cx="5210769" cy="6721137"/>
          </a:xfrm>
          <a:custGeom>
            <a:avLst/>
            <a:gdLst/>
            <a:ahLst/>
            <a:cxnLst/>
            <a:rect l="l" t="t" r="r" b="b"/>
            <a:pathLst>
              <a:path w="5210769" h="6721137">
                <a:moveTo>
                  <a:pt x="0" y="0"/>
                </a:moveTo>
                <a:lnTo>
                  <a:pt x="5210769" y="0"/>
                </a:lnTo>
                <a:lnTo>
                  <a:pt x="5210769" y="6721136"/>
                </a:lnTo>
                <a:lnTo>
                  <a:pt x="0" y="672113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6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5569636">
            <a:off x="779619" y="-2269556"/>
            <a:ext cx="4096053" cy="7060062"/>
          </a:xfrm>
          <a:custGeom>
            <a:avLst/>
            <a:gdLst/>
            <a:ahLst/>
            <a:cxnLst/>
            <a:rect l="l" t="t" r="r" b="b"/>
            <a:pathLst>
              <a:path w="4096053" h="7060062">
                <a:moveTo>
                  <a:pt x="0" y="0"/>
                </a:moveTo>
                <a:lnTo>
                  <a:pt x="4096053" y="0"/>
                </a:lnTo>
                <a:lnTo>
                  <a:pt x="4096053" y="7060062"/>
                </a:lnTo>
                <a:lnTo>
                  <a:pt x="0" y="706006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3755510">
            <a:off x="14637629" y="5499669"/>
            <a:ext cx="4096053" cy="7060062"/>
          </a:xfrm>
          <a:custGeom>
            <a:avLst/>
            <a:gdLst/>
            <a:ahLst/>
            <a:cxnLst/>
            <a:rect l="l" t="t" r="r" b="b"/>
            <a:pathLst>
              <a:path w="4096053" h="7060062">
                <a:moveTo>
                  <a:pt x="0" y="0"/>
                </a:moveTo>
                <a:lnTo>
                  <a:pt x="4096053" y="0"/>
                </a:lnTo>
                <a:lnTo>
                  <a:pt x="4096053" y="7060062"/>
                </a:lnTo>
                <a:lnTo>
                  <a:pt x="0" y="706006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3117040" y="2964229"/>
            <a:ext cx="4880300" cy="6065471"/>
            <a:chOff x="0" y="0"/>
            <a:chExt cx="6507066" cy="8087295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1620896"/>
              <a:ext cx="6507066" cy="6466399"/>
              <a:chOff x="0" y="0"/>
              <a:chExt cx="1279723" cy="1271725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279723" cy="1271725"/>
              </a:xfrm>
              <a:custGeom>
                <a:avLst/>
                <a:gdLst/>
                <a:ahLst/>
                <a:cxnLst/>
                <a:rect l="l" t="t" r="r" b="b"/>
                <a:pathLst>
                  <a:path w="1279723" h="1271725">
                    <a:moveTo>
                      <a:pt x="0" y="0"/>
                    </a:moveTo>
                    <a:lnTo>
                      <a:pt x="1279723" y="0"/>
                    </a:lnTo>
                    <a:lnTo>
                      <a:pt x="1279723" y="1271725"/>
                    </a:lnTo>
                    <a:lnTo>
                      <a:pt x="0" y="1271725"/>
                    </a:lnTo>
                    <a:close/>
                  </a:path>
                </a:pathLst>
              </a:custGeom>
              <a:solidFill>
                <a:srgbClr val="1A1A1A"/>
              </a:solidFill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57150"/>
                <a:ext cx="1279723" cy="13288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4114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1620896" y="0"/>
              <a:ext cx="3241793" cy="3241793"/>
              <a:chOff x="0" y="0"/>
              <a:chExt cx="812800" cy="8128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A1A1A"/>
              </a:solidFill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4114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3" name="Freeform 13"/>
            <p:cNvSpPr/>
            <p:nvPr/>
          </p:nvSpPr>
          <p:spPr>
            <a:xfrm>
              <a:off x="1929017" y="378973"/>
              <a:ext cx="2652652" cy="2483847"/>
            </a:xfrm>
            <a:custGeom>
              <a:avLst/>
              <a:gdLst/>
              <a:ahLst/>
              <a:cxnLst/>
              <a:rect l="l" t="t" r="r" b="b"/>
              <a:pathLst>
                <a:path w="2652652" h="2483847">
                  <a:moveTo>
                    <a:pt x="0" y="0"/>
                  </a:moveTo>
                  <a:lnTo>
                    <a:pt x="2652652" y="0"/>
                  </a:lnTo>
                  <a:lnTo>
                    <a:pt x="2652652" y="2483847"/>
                  </a:lnTo>
                  <a:lnTo>
                    <a:pt x="0" y="24838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TextBox 14"/>
            <p:cNvSpPr txBox="1"/>
            <p:nvPr/>
          </p:nvSpPr>
          <p:spPr>
            <a:xfrm>
              <a:off x="439571" y="4065740"/>
              <a:ext cx="5604444" cy="14335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80"/>
                </a:lnSpc>
              </a:pPr>
              <a:r>
                <a:rPr lang="en-US" sz="3174" spc="311">
                  <a:solidFill>
                    <a:srgbClr val="FFFBFB"/>
                  </a:solidFill>
                  <a:latin typeface="DM Sans"/>
                </a:rPr>
                <a:t>Component-based architecture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902196" y="6564227"/>
              <a:ext cx="4706293" cy="7906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993"/>
                </a:lnSpc>
                <a:spcBef>
                  <a:spcPct val="0"/>
                </a:spcBef>
              </a:pPr>
              <a:r>
                <a:rPr lang="en-US" sz="3618" spc="354">
                  <a:solidFill>
                    <a:srgbClr val="FDFBFB"/>
                  </a:solidFill>
                  <a:latin typeface="Oswald"/>
                </a:rPr>
                <a:t>REACT.JS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9755849" y="4179901"/>
            <a:ext cx="4880300" cy="4849799"/>
            <a:chOff x="0" y="0"/>
            <a:chExt cx="1279723" cy="1271725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279723" cy="1271725"/>
            </a:xfrm>
            <a:custGeom>
              <a:avLst/>
              <a:gdLst/>
              <a:ahLst/>
              <a:cxnLst/>
              <a:rect l="l" t="t" r="r" b="b"/>
              <a:pathLst>
                <a:path w="1279723" h="1271725">
                  <a:moveTo>
                    <a:pt x="0" y="0"/>
                  </a:moveTo>
                  <a:lnTo>
                    <a:pt x="1279723" y="0"/>
                  </a:lnTo>
                  <a:lnTo>
                    <a:pt x="1279723" y="1271725"/>
                  </a:lnTo>
                  <a:lnTo>
                    <a:pt x="0" y="1271725"/>
                  </a:lnTo>
                  <a:close/>
                </a:path>
              </a:pathLst>
            </a:custGeom>
            <a:solidFill>
              <a:srgbClr val="1A1A1A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57150"/>
              <a:ext cx="1279723" cy="1328875"/>
            </a:xfrm>
            <a:prstGeom prst="rect">
              <a:avLst/>
            </a:prstGeom>
          </p:spPr>
          <p:txBody>
            <a:bodyPr lIns="60274" tIns="60274" rIns="60274" bIns="60274" rtlCol="0" anchor="ctr"/>
            <a:lstStyle/>
            <a:p>
              <a:pPr marL="0" lvl="0" indent="0" algn="ctr">
                <a:lnSpc>
                  <a:spcPts val="4114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0971521" y="2964229"/>
            <a:ext cx="2431344" cy="2431344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A1A1A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60274" tIns="60274" rIns="60274" bIns="60274" rtlCol="0" anchor="ctr"/>
            <a:lstStyle/>
            <a:p>
              <a:pPr marL="0" lvl="0" indent="0" algn="ctr">
                <a:lnSpc>
                  <a:spcPts val="4114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10085527" y="5755261"/>
            <a:ext cx="4203333" cy="16419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80"/>
              </a:lnSpc>
            </a:pPr>
            <a:r>
              <a:rPr lang="en-US" sz="3174" spc="311">
                <a:solidFill>
                  <a:srgbClr val="FFFBFB"/>
                </a:solidFill>
                <a:latin typeface="DM Sans"/>
              </a:rPr>
              <a:t>Rapid development &amp; high performance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0432497" y="7873111"/>
            <a:ext cx="3529720" cy="6073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993"/>
              </a:lnSpc>
              <a:spcBef>
                <a:spcPct val="0"/>
              </a:spcBef>
            </a:pPr>
            <a:r>
              <a:rPr lang="en-US" sz="3618" spc="354">
                <a:solidFill>
                  <a:srgbClr val="FDFBFB"/>
                </a:solidFill>
                <a:latin typeface="Oswald"/>
              </a:rPr>
              <a:t>TAILWIND CSS</a:t>
            </a:r>
          </a:p>
        </p:txBody>
      </p:sp>
      <p:sp>
        <p:nvSpPr>
          <p:cNvPr id="24" name="Freeform 24"/>
          <p:cNvSpPr/>
          <p:nvPr/>
        </p:nvSpPr>
        <p:spPr>
          <a:xfrm>
            <a:off x="11247181" y="3480128"/>
            <a:ext cx="1897636" cy="1390340"/>
          </a:xfrm>
          <a:custGeom>
            <a:avLst/>
            <a:gdLst/>
            <a:ahLst/>
            <a:cxnLst/>
            <a:rect l="l" t="t" r="r" b="b"/>
            <a:pathLst>
              <a:path w="1897636" h="1390340">
                <a:moveTo>
                  <a:pt x="0" y="0"/>
                </a:moveTo>
                <a:lnTo>
                  <a:pt x="1897636" y="0"/>
                </a:lnTo>
                <a:lnTo>
                  <a:pt x="1897636" y="1390340"/>
                </a:lnTo>
                <a:lnTo>
                  <a:pt x="0" y="139034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9809" r="-9809"/>
            </a:stretch>
          </a:blipFill>
        </p:spPr>
      </p:sp>
      <p:sp>
        <p:nvSpPr>
          <p:cNvPr id="25" name="TextBox 25"/>
          <p:cNvSpPr txBox="1"/>
          <p:nvPr/>
        </p:nvSpPr>
        <p:spPr>
          <a:xfrm>
            <a:off x="1028700" y="1190625"/>
            <a:ext cx="16230600" cy="12143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60"/>
              </a:lnSpc>
            </a:pPr>
            <a:r>
              <a:rPr lang="en-US" sz="9060">
                <a:solidFill>
                  <a:srgbClr val="000000"/>
                </a:solidFill>
                <a:latin typeface="Yeseva One"/>
              </a:rPr>
              <a:t>Frontend Tech Stack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D5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610204" y="-571500"/>
            <a:ext cx="6626483" cy="5715000"/>
          </a:xfrm>
          <a:custGeom>
            <a:avLst/>
            <a:gdLst/>
            <a:ahLst/>
            <a:cxnLst/>
            <a:rect l="l" t="t" r="r" b="b"/>
            <a:pathLst>
              <a:path w="6626483" h="5715000">
                <a:moveTo>
                  <a:pt x="0" y="0"/>
                </a:moveTo>
                <a:lnTo>
                  <a:pt x="6626483" y="0"/>
                </a:lnTo>
                <a:lnTo>
                  <a:pt x="6626483" y="5715000"/>
                </a:lnTo>
                <a:lnTo>
                  <a:pt x="0" y="5715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2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1266137">
            <a:off x="-1277219" y="5897732"/>
            <a:ext cx="5210769" cy="6721137"/>
          </a:xfrm>
          <a:custGeom>
            <a:avLst/>
            <a:gdLst/>
            <a:ahLst/>
            <a:cxnLst/>
            <a:rect l="l" t="t" r="r" b="b"/>
            <a:pathLst>
              <a:path w="5210769" h="6721137">
                <a:moveTo>
                  <a:pt x="0" y="0"/>
                </a:moveTo>
                <a:lnTo>
                  <a:pt x="5210769" y="0"/>
                </a:lnTo>
                <a:lnTo>
                  <a:pt x="5210769" y="6721136"/>
                </a:lnTo>
                <a:lnTo>
                  <a:pt x="0" y="672113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42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5569636">
            <a:off x="779619" y="-2269556"/>
            <a:ext cx="4096053" cy="7060062"/>
          </a:xfrm>
          <a:custGeom>
            <a:avLst/>
            <a:gdLst/>
            <a:ahLst/>
            <a:cxnLst/>
            <a:rect l="l" t="t" r="r" b="b"/>
            <a:pathLst>
              <a:path w="4096053" h="7060062">
                <a:moveTo>
                  <a:pt x="0" y="0"/>
                </a:moveTo>
                <a:lnTo>
                  <a:pt x="4096053" y="0"/>
                </a:lnTo>
                <a:lnTo>
                  <a:pt x="4096053" y="7060062"/>
                </a:lnTo>
                <a:lnTo>
                  <a:pt x="0" y="706006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42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3755510">
            <a:off x="14637629" y="5499669"/>
            <a:ext cx="4096053" cy="7060062"/>
          </a:xfrm>
          <a:custGeom>
            <a:avLst/>
            <a:gdLst/>
            <a:ahLst/>
            <a:cxnLst/>
            <a:rect l="l" t="t" r="r" b="b"/>
            <a:pathLst>
              <a:path w="4096053" h="7060062">
                <a:moveTo>
                  <a:pt x="0" y="0"/>
                </a:moveTo>
                <a:lnTo>
                  <a:pt x="4096053" y="0"/>
                </a:lnTo>
                <a:lnTo>
                  <a:pt x="4096053" y="7060062"/>
                </a:lnTo>
                <a:lnTo>
                  <a:pt x="0" y="706006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42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028700" y="1071643"/>
            <a:ext cx="16230600" cy="12143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60"/>
              </a:lnSpc>
            </a:pPr>
            <a:r>
              <a:rPr lang="en-US" sz="9060">
                <a:solidFill>
                  <a:srgbClr val="000000"/>
                </a:solidFill>
                <a:latin typeface="Yeseva One"/>
              </a:rPr>
              <a:t>Backend Server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488895" y="3304639"/>
            <a:ext cx="13565420" cy="19470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17415" lvl="1" indent="-408708">
              <a:lnSpc>
                <a:spcPts val="5186"/>
              </a:lnSpc>
              <a:buFont typeface="Arial"/>
              <a:buChar char="•"/>
            </a:pPr>
            <a:r>
              <a:rPr lang="en-US" sz="3786">
                <a:solidFill>
                  <a:srgbClr val="000000"/>
                </a:solidFill>
                <a:latin typeface="Libre Baskerville"/>
              </a:rPr>
              <a:t>Acts as an OAuth Server that provides REST APIs for frontend to call upon</a:t>
            </a:r>
          </a:p>
          <a:p>
            <a:pPr>
              <a:lnSpc>
                <a:spcPts val="5186"/>
              </a:lnSpc>
            </a:pPr>
            <a:endParaRPr lang="en-US" sz="3786">
              <a:solidFill>
                <a:srgbClr val="000000"/>
              </a:solidFill>
              <a:latin typeface="Libre Baskerville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2488895" y="5127917"/>
            <a:ext cx="13565420" cy="1946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17415" lvl="1" indent="-408708">
              <a:lnSpc>
                <a:spcPts val="5186"/>
              </a:lnSpc>
              <a:buFont typeface="Arial"/>
              <a:buChar char="•"/>
            </a:pPr>
            <a:r>
              <a:rPr lang="en-US" sz="3786">
                <a:solidFill>
                  <a:srgbClr val="000000"/>
                </a:solidFill>
                <a:latin typeface="Libre Baskerville"/>
              </a:rPr>
              <a:t>Two main API endpoints: Authorization Endpoint &amp; Token Endpoint</a:t>
            </a:r>
          </a:p>
          <a:p>
            <a:pPr>
              <a:lnSpc>
                <a:spcPts val="5186"/>
              </a:lnSpc>
            </a:pPr>
            <a:endParaRPr lang="en-US" sz="3786">
              <a:solidFill>
                <a:srgbClr val="000000"/>
              </a:solidFill>
              <a:latin typeface="Libre Baskerville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2488895" y="7055950"/>
            <a:ext cx="13434550" cy="1946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17415" lvl="1" indent="-408708">
              <a:lnSpc>
                <a:spcPts val="5186"/>
              </a:lnSpc>
              <a:buFont typeface="Arial"/>
              <a:buChar char="•"/>
            </a:pPr>
            <a:r>
              <a:rPr lang="en-US" sz="3786">
                <a:solidFill>
                  <a:srgbClr val="000000"/>
                </a:solidFill>
                <a:latin typeface="Libre Baskerville"/>
              </a:rPr>
              <a:t>Authorization Endpoint returns Authorization Code &amp; Token Endpoint returns Access Token</a:t>
            </a:r>
          </a:p>
          <a:p>
            <a:pPr>
              <a:lnSpc>
                <a:spcPts val="5186"/>
              </a:lnSpc>
            </a:pPr>
            <a:endParaRPr lang="en-US" sz="3786">
              <a:solidFill>
                <a:srgbClr val="000000"/>
              </a:solidFill>
              <a:latin typeface="Libre Baskerville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D5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3197308"/>
            <a:ext cx="16230600" cy="4762344"/>
          </a:xfrm>
          <a:custGeom>
            <a:avLst/>
            <a:gdLst/>
            <a:ahLst/>
            <a:cxnLst/>
            <a:rect l="l" t="t" r="r" b="b"/>
            <a:pathLst>
              <a:path w="16230600" h="4762344">
                <a:moveTo>
                  <a:pt x="0" y="0"/>
                </a:moveTo>
                <a:lnTo>
                  <a:pt x="16230600" y="0"/>
                </a:lnTo>
                <a:lnTo>
                  <a:pt x="16230600" y="4762344"/>
                </a:lnTo>
                <a:lnTo>
                  <a:pt x="0" y="47623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66" r="-266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762817" y="1486257"/>
            <a:ext cx="12762366" cy="948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24"/>
              </a:lnSpc>
            </a:pPr>
            <a:r>
              <a:rPr lang="en-US" sz="7124">
                <a:solidFill>
                  <a:srgbClr val="000000"/>
                </a:solidFill>
                <a:latin typeface="Yeseva One"/>
              </a:rPr>
              <a:t>Authorization Endpoint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283182" y="8199919"/>
            <a:ext cx="11721636" cy="400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3000">
                <a:solidFill>
                  <a:srgbClr val="000000"/>
                </a:solidFill>
                <a:latin typeface="Libre Baskerville"/>
              </a:rPr>
              <a:t>Figure 3: Code snippet of Authorization code API endpoint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D5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662922" y="2410957"/>
            <a:ext cx="10962156" cy="6621649"/>
          </a:xfrm>
          <a:custGeom>
            <a:avLst/>
            <a:gdLst/>
            <a:ahLst/>
            <a:cxnLst/>
            <a:rect l="l" t="t" r="r" b="b"/>
            <a:pathLst>
              <a:path w="10962156" h="6621649">
                <a:moveTo>
                  <a:pt x="0" y="0"/>
                </a:moveTo>
                <a:lnTo>
                  <a:pt x="10962156" y="0"/>
                </a:lnTo>
                <a:lnTo>
                  <a:pt x="10962156" y="6621649"/>
                </a:lnTo>
                <a:lnTo>
                  <a:pt x="0" y="662164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762817" y="905489"/>
            <a:ext cx="12762366" cy="948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24"/>
              </a:lnSpc>
            </a:pPr>
            <a:r>
              <a:rPr lang="en-US" sz="7124">
                <a:solidFill>
                  <a:srgbClr val="000000"/>
                </a:solidFill>
                <a:latin typeface="Yeseva One"/>
              </a:rPr>
              <a:t>Token Endpoint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283182" y="9308831"/>
            <a:ext cx="11721636" cy="400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3000">
                <a:solidFill>
                  <a:srgbClr val="000000"/>
                </a:solidFill>
                <a:latin typeface="Libre Baskerville"/>
              </a:rPr>
              <a:t>Figure 4: Code snippet of Access Token API endpoint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D5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144279" y="2167089"/>
            <a:ext cx="11999442" cy="6244608"/>
          </a:xfrm>
          <a:custGeom>
            <a:avLst/>
            <a:gdLst/>
            <a:ahLst/>
            <a:cxnLst/>
            <a:rect l="l" t="t" r="r" b="b"/>
            <a:pathLst>
              <a:path w="11999442" h="6244608">
                <a:moveTo>
                  <a:pt x="0" y="0"/>
                </a:moveTo>
                <a:lnTo>
                  <a:pt x="11999442" y="0"/>
                </a:lnTo>
                <a:lnTo>
                  <a:pt x="11999442" y="6244608"/>
                </a:lnTo>
                <a:lnTo>
                  <a:pt x="0" y="624460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762817" y="905489"/>
            <a:ext cx="12762366" cy="948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24"/>
              </a:lnSpc>
            </a:pPr>
            <a:r>
              <a:rPr lang="en-US" sz="7124">
                <a:solidFill>
                  <a:srgbClr val="000000"/>
                </a:solidFill>
                <a:latin typeface="Yeseva One"/>
              </a:rPr>
              <a:t>User Info Endpoint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283182" y="9308831"/>
            <a:ext cx="11721636" cy="400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3000">
                <a:solidFill>
                  <a:srgbClr val="000000"/>
                </a:solidFill>
                <a:latin typeface="Libre Baskerville"/>
              </a:rPr>
              <a:t>Figure 5: Code snippet of User Info API endpoint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D5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6691" y="3019887"/>
            <a:ext cx="5587239" cy="2662922"/>
            <a:chOff x="0" y="0"/>
            <a:chExt cx="2065940" cy="98464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065940" cy="984643"/>
            </a:xfrm>
            <a:custGeom>
              <a:avLst/>
              <a:gdLst/>
              <a:ahLst/>
              <a:cxnLst/>
              <a:rect l="l" t="t" r="r" b="b"/>
              <a:pathLst>
                <a:path w="2065940" h="984643">
                  <a:moveTo>
                    <a:pt x="20785" y="0"/>
                  </a:moveTo>
                  <a:lnTo>
                    <a:pt x="2045156" y="0"/>
                  </a:lnTo>
                  <a:cubicBezTo>
                    <a:pt x="2056635" y="0"/>
                    <a:pt x="2065940" y="9306"/>
                    <a:pt x="2065940" y="20785"/>
                  </a:cubicBezTo>
                  <a:lnTo>
                    <a:pt x="2065940" y="963859"/>
                  </a:lnTo>
                  <a:cubicBezTo>
                    <a:pt x="2065940" y="975338"/>
                    <a:pt x="2056635" y="984643"/>
                    <a:pt x="2045156" y="984643"/>
                  </a:cubicBezTo>
                  <a:lnTo>
                    <a:pt x="20785" y="984643"/>
                  </a:lnTo>
                  <a:cubicBezTo>
                    <a:pt x="9306" y="984643"/>
                    <a:pt x="0" y="975338"/>
                    <a:pt x="0" y="963859"/>
                  </a:cubicBezTo>
                  <a:lnTo>
                    <a:pt x="0" y="20785"/>
                  </a:lnTo>
                  <a:cubicBezTo>
                    <a:pt x="0" y="9306"/>
                    <a:pt x="9306" y="0"/>
                    <a:pt x="20785" y="0"/>
                  </a:cubicBezTo>
                  <a:close/>
                </a:path>
              </a:pathLst>
            </a:custGeom>
            <a:solidFill>
              <a:srgbClr val="F4F3F3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065940" cy="10227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-7900054">
            <a:off x="6780465" y="5001659"/>
            <a:ext cx="1012981" cy="454921"/>
          </a:xfrm>
          <a:custGeom>
            <a:avLst/>
            <a:gdLst/>
            <a:ahLst/>
            <a:cxnLst/>
            <a:rect l="l" t="t" r="r" b="b"/>
            <a:pathLst>
              <a:path w="1012981" h="454921">
                <a:moveTo>
                  <a:pt x="0" y="0"/>
                </a:moveTo>
                <a:lnTo>
                  <a:pt x="1012982" y="0"/>
                </a:lnTo>
                <a:lnTo>
                  <a:pt x="1012982" y="454920"/>
                </a:lnTo>
                <a:lnTo>
                  <a:pt x="0" y="4549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2700000">
            <a:off x="10478188" y="5053817"/>
            <a:ext cx="1012981" cy="454921"/>
          </a:xfrm>
          <a:custGeom>
            <a:avLst/>
            <a:gdLst/>
            <a:ahLst/>
            <a:cxnLst/>
            <a:rect l="l" t="t" r="r" b="b"/>
            <a:pathLst>
              <a:path w="1012981" h="454921">
                <a:moveTo>
                  <a:pt x="0" y="0"/>
                </a:moveTo>
                <a:lnTo>
                  <a:pt x="1012981" y="0"/>
                </a:lnTo>
                <a:lnTo>
                  <a:pt x="1012981" y="454921"/>
                </a:lnTo>
                <a:lnTo>
                  <a:pt x="0" y="45492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3209977">
            <a:off x="10443326" y="7750406"/>
            <a:ext cx="1012981" cy="454921"/>
          </a:xfrm>
          <a:custGeom>
            <a:avLst/>
            <a:gdLst/>
            <a:ahLst/>
            <a:cxnLst/>
            <a:rect l="l" t="t" r="r" b="b"/>
            <a:pathLst>
              <a:path w="1012981" h="454921">
                <a:moveTo>
                  <a:pt x="0" y="0"/>
                </a:moveTo>
                <a:lnTo>
                  <a:pt x="1012981" y="0"/>
                </a:lnTo>
                <a:lnTo>
                  <a:pt x="1012981" y="454921"/>
                </a:lnTo>
                <a:lnTo>
                  <a:pt x="0" y="45492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7866361">
            <a:off x="6782716" y="7739145"/>
            <a:ext cx="1012981" cy="454921"/>
          </a:xfrm>
          <a:custGeom>
            <a:avLst/>
            <a:gdLst/>
            <a:ahLst/>
            <a:cxnLst/>
            <a:rect l="l" t="t" r="r" b="b"/>
            <a:pathLst>
              <a:path w="1012981" h="454921">
                <a:moveTo>
                  <a:pt x="0" y="0"/>
                </a:moveTo>
                <a:lnTo>
                  <a:pt x="1012981" y="0"/>
                </a:lnTo>
                <a:lnTo>
                  <a:pt x="1012981" y="454921"/>
                </a:lnTo>
                <a:lnTo>
                  <a:pt x="0" y="45492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6780321" y="5682810"/>
            <a:ext cx="4723340" cy="1322535"/>
          </a:xfrm>
          <a:custGeom>
            <a:avLst/>
            <a:gdLst/>
            <a:ahLst/>
            <a:cxnLst/>
            <a:rect l="l" t="t" r="r" b="b"/>
            <a:pathLst>
              <a:path w="4723340" h="1322535">
                <a:moveTo>
                  <a:pt x="0" y="0"/>
                </a:moveTo>
                <a:lnTo>
                  <a:pt x="4723339" y="0"/>
                </a:lnTo>
                <a:lnTo>
                  <a:pt x="4723339" y="1322535"/>
                </a:lnTo>
                <a:lnTo>
                  <a:pt x="0" y="132253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622468" y="3388682"/>
            <a:ext cx="984716" cy="2051493"/>
          </a:xfrm>
          <a:custGeom>
            <a:avLst/>
            <a:gdLst/>
            <a:ahLst/>
            <a:cxnLst/>
            <a:rect l="l" t="t" r="r" b="b"/>
            <a:pathLst>
              <a:path w="984716" h="2051493">
                <a:moveTo>
                  <a:pt x="0" y="0"/>
                </a:moveTo>
                <a:lnTo>
                  <a:pt x="984716" y="0"/>
                </a:lnTo>
                <a:lnTo>
                  <a:pt x="984716" y="2051492"/>
                </a:lnTo>
                <a:lnTo>
                  <a:pt x="0" y="205149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1026691" y="7051518"/>
            <a:ext cx="5587239" cy="2662922"/>
            <a:chOff x="0" y="0"/>
            <a:chExt cx="2065940" cy="98464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065940" cy="984643"/>
            </a:xfrm>
            <a:custGeom>
              <a:avLst/>
              <a:gdLst/>
              <a:ahLst/>
              <a:cxnLst/>
              <a:rect l="l" t="t" r="r" b="b"/>
              <a:pathLst>
                <a:path w="2065940" h="984643">
                  <a:moveTo>
                    <a:pt x="20785" y="0"/>
                  </a:moveTo>
                  <a:lnTo>
                    <a:pt x="2045156" y="0"/>
                  </a:lnTo>
                  <a:cubicBezTo>
                    <a:pt x="2056635" y="0"/>
                    <a:pt x="2065940" y="9306"/>
                    <a:pt x="2065940" y="20785"/>
                  </a:cubicBezTo>
                  <a:lnTo>
                    <a:pt x="2065940" y="963859"/>
                  </a:lnTo>
                  <a:cubicBezTo>
                    <a:pt x="2065940" y="975338"/>
                    <a:pt x="2056635" y="984643"/>
                    <a:pt x="2045156" y="984643"/>
                  </a:cubicBezTo>
                  <a:lnTo>
                    <a:pt x="20785" y="984643"/>
                  </a:lnTo>
                  <a:cubicBezTo>
                    <a:pt x="9306" y="984643"/>
                    <a:pt x="0" y="975338"/>
                    <a:pt x="0" y="963859"/>
                  </a:cubicBezTo>
                  <a:lnTo>
                    <a:pt x="0" y="20785"/>
                  </a:lnTo>
                  <a:cubicBezTo>
                    <a:pt x="0" y="9306"/>
                    <a:pt x="9306" y="0"/>
                    <a:pt x="20785" y="0"/>
                  </a:cubicBezTo>
                  <a:close/>
                </a:path>
              </a:pathLst>
            </a:custGeom>
            <a:solidFill>
              <a:srgbClr val="F4F3F3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2065940" cy="10227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1460928" y="7503411"/>
            <a:ext cx="1759135" cy="1759135"/>
          </a:xfrm>
          <a:custGeom>
            <a:avLst/>
            <a:gdLst/>
            <a:ahLst/>
            <a:cxnLst/>
            <a:rect l="l" t="t" r="r" b="b"/>
            <a:pathLst>
              <a:path w="1759135" h="1759135">
                <a:moveTo>
                  <a:pt x="0" y="0"/>
                </a:moveTo>
                <a:lnTo>
                  <a:pt x="1759135" y="0"/>
                </a:lnTo>
                <a:lnTo>
                  <a:pt x="1759135" y="1759136"/>
                </a:lnTo>
                <a:lnTo>
                  <a:pt x="0" y="175913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grpSp>
        <p:nvGrpSpPr>
          <p:cNvPr id="15" name="Group 15"/>
          <p:cNvGrpSpPr/>
          <p:nvPr/>
        </p:nvGrpSpPr>
        <p:grpSpPr>
          <a:xfrm>
            <a:off x="11670052" y="3017328"/>
            <a:ext cx="5587239" cy="2662922"/>
            <a:chOff x="0" y="0"/>
            <a:chExt cx="2065940" cy="984643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065940" cy="984643"/>
            </a:xfrm>
            <a:custGeom>
              <a:avLst/>
              <a:gdLst/>
              <a:ahLst/>
              <a:cxnLst/>
              <a:rect l="l" t="t" r="r" b="b"/>
              <a:pathLst>
                <a:path w="2065940" h="984643">
                  <a:moveTo>
                    <a:pt x="20785" y="0"/>
                  </a:moveTo>
                  <a:lnTo>
                    <a:pt x="2045156" y="0"/>
                  </a:lnTo>
                  <a:cubicBezTo>
                    <a:pt x="2056635" y="0"/>
                    <a:pt x="2065940" y="9306"/>
                    <a:pt x="2065940" y="20785"/>
                  </a:cubicBezTo>
                  <a:lnTo>
                    <a:pt x="2065940" y="963859"/>
                  </a:lnTo>
                  <a:cubicBezTo>
                    <a:pt x="2065940" y="975338"/>
                    <a:pt x="2056635" y="984643"/>
                    <a:pt x="2045156" y="984643"/>
                  </a:cubicBezTo>
                  <a:lnTo>
                    <a:pt x="20785" y="984643"/>
                  </a:lnTo>
                  <a:cubicBezTo>
                    <a:pt x="9306" y="984643"/>
                    <a:pt x="0" y="975338"/>
                    <a:pt x="0" y="963859"/>
                  </a:cubicBezTo>
                  <a:lnTo>
                    <a:pt x="0" y="20785"/>
                  </a:lnTo>
                  <a:cubicBezTo>
                    <a:pt x="0" y="9306"/>
                    <a:pt x="9306" y="0"/>
                    <a:pt x="20785" y="0"/>
                  </a:cubicBezTo>
                  <a:close/>
                </a:path>
              </a:pathLst>
            </a:custGeom>
            <a:solidFill>
              <a:srgbClr val="F4F3F3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2065940" cy="10227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8" name="Freeform 18"/>
          <p:cNvSpPr/>
          <p:nvPr/>
        </p:nvSpPr>
        <p:spPr>
          <a:xfrm>
            <a:off x="11870990" y="3975311"/>
            <a:ext cx="2226965" cy="866042"/>
          </a:xfrm>
          <a:custGeom>
            <a:avLst/>
            <a:gdLst/>
            <a:ahLst/>
            <a:cxnLst/>
            <a:rect l="l" t="t" r="r" b="b"/>
            <a:pathLst>
              <a:path w="2226965" h="866042">
                <a:moveTo>
                  <a:pt x="0" y="0"/>
                </a:moveTo>
                <a:lnTo>
                  <a:pt x="2226965" y="0"/>
                </a:lnTo>
                <a:lnTo>
                  <a:pt x="2226965" y="866042"/>
                </a:lnTo>
                <a:lnTo>
                  <a:pt x="0" y="86604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grpSp>
        <p:nvGrpSpPr>
          <p:cNvPr id="19" name="Group 19"/>
          <p:cNvGrpSpPr/>
          <p:nvPr/>
        </p:nvGrpSpPr>
        <p:grpSpPr>
          <a:xfrm>
            <a:off x="11672061" y="7051518"/>
            <a:ext cx="5587239" cy="2662922"/>
            <a:chOff x="0" y="0"/>
            <a:chExt cx="2065940" cy="984643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2065940" cy="984643"/>
            </a:xfrm>
            <a:custGeom>
              <a:avLst/>
              <a:gdLst/>
              <a:ahLst/>
              <a:cxnLst/>
              <a:rect l="l" t="t" r="r" b="b"/>
              <a:pathLst>
                <a:path w="2065940" h="984643">
                  <a:moveTo>
                    <a:pt x="20785" y="0"/>
                  </a:moveTo>
                  <a:lnTo>
                    <a:pt x="2045156" y="0"/>
                  </a:lnTo>
                  <a:cubicBezTo>
                    <a:pt x="2056635" y="0"/>
                    <a:pt x="2065940" y="9306"/>
                    <a:pt x="2065940" y="20785"/>
                  </a:cubicBezTo>
                  <a:lnTo>
                    <a:pt x="2065940" y="963859"/>
                  </a:lnTo>
                  <a:cubicBezTo>
                    <a:pt x="2065940" y="975338"/>
                    <a:pt x="2056635" y="984643"/>
                    <a:pt x="2045156" y="984643"/>
                  </a:cubicBezTo>
                  <a:lnTo>
                    <a:pt x="20785" y="984643"/>
                  </a:lnTo>
                  <a:cubicBezTo>
                    <a:pt x="9306" y="984643"/>
                    <a:pt x="0" y="975338"/>
                    <a:pt x="0" y="963859"/>
                  </a:cubicBezTo>
                  <a:lnTo>
                    <a:pt x="0" y="20785"/>
                  </a:lnTo>
                  <a:cubicBezTo>
                    <a:pt x="0" y="9306"/>
                    <a:pt x="9306" y="0"/>
                    <a:pt x="20785" y="0"/>
                  </a:cubicBezTo>
                  <a:close/>
                </a:path>
              </a:pathLst>
            </a:custGeom>
            <a:solidFill>
              <a:srgbClr val="F4F3F3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2065940" cy="10227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11906763" y="7188850"/>
            <a:ext cx="2193201" cy="2388259"/>
          </a:xfrm>
          <a:custGeom>
            <a:avLst/>
            <a:gdLst/>
            <a:ahLst/>
            <a:cxnLst/>
            <a:rect l="l" t="t" r="r" b="b"/>
            <a:pathLst>
              <a:path w="2193201" h="2388259">
                <a:moveTo>
                  <a:pt x="0" y="0"/>
                </a:moveTo>
                <a:lnTo>
                  <a:pt x="2193202" y="0"/>
                </a:lnTo>
                <a:lnTo>
                  <a:pt x="2193202" y="2388258"/>
                </a:lnTo>
                <a:lnTo>
                  <a:pt x="0" y="238825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t="-9071" b="-13372"/>
            </a:stretch>
          </a:blipFill>
        </p:spPr>
      </p:sp>
      <p:sp>
        <p:nvSpPr>
          <p:cNvPr id="23" name="TextBox 23"/>
          <p:cNvSpPr txBox="1"/>
          <p:nvPr/>
        </p:nvSpPr>
        <p:spPr>
          <a:xfrm>
            <a:off x="1026691" y="1260086"/>
            <a:ext cx="16230600" cy="12143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60"/>
              </a:lnSpc>
            </a:pPr>
            <a:r>
              <a:rPr lang="en-US" sz="9060">
                <a:solidFill>
                  <a:srgbClr val="000000"/>
                </a:solidFill>
                <a:latin typeface="Yeseva One"/>
              </a:rPr>
              <a:t>Backend Tech Stack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3136654" y="3475703"/>
            <a:ext cx="3349136" cy="16604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498"/>
              </a:lnSpc>
            </a:pPr>
            <a:r>
              <a:rPr lang="en-US" sz="3019">
                <a:solidFill>
                  <a:srgbClr val="000000"/>
                </a:solidFill>
                <a:latin typeface="DM Sans"/>
              </a:rPr>
              <a:t>Non-blocking and event-driven architecture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3197561" y="7790880"/>
            <a:ext cx="3349136" cy="10984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498"/>
              </a:lnSpc>
            </a:pPr>
            <a:r>
              <a:rPr lang="en-US" sz="3019">
                <a:solidFill>
                  <a:srgbClr val="000000"/>
                </a:solidFill>
                <a:latin typeface="DM Sans"/>
              </a:rPr>
              <a:t>Rich JavaScript Ecosystem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3908155" y="3475703"/>
            <a:ext cx="3349136" cy="16604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98"/>
              </a:lnSpc>
            </a:pPr>
            <a:r>
              <a:rPr lang="en-US" sz="3019">
                <a:solidFill>
                  <a:srgbClr val="000000"/>
                </a:solidFill>
                <a:latin typeface="DM Sans"/>
              </a:rPr>
              <a:t>NPM </a:t>
            </a:r>
          </a:p>
          <a:p>
            <a:pPr marL="0" lvl="0" indent="0" algn="ctr">
              <a:lnSpc>
                <a:spcPts val="4498"/>
              </a:lnSpc>
            </a:pPr>
            <a:r>
              <a:rPr lang="en-US" sz="3019">
                <a:solidFill>
                  <a:srgbClr val="000000"/>
                </a:solidFill>
                <a:latin typeface="DM Sans"/>
              </a:rPr>
              <a:t>(Node Package Manager)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3910164" y="7790880"/>
            <a:ext cx="3349136" cy="10984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498"/>
              </a:lnSpc>
            </a:pPr>
            <a:r>
              <a:rPr lang="en-US" sz="3019">
                <a:solidFill>
                  <a:srgbClr val="000000"/>
                </a:solidFill>
                <a:latin typeface="DM Sans"/>
              </a:rPr>
              <a:t>Express framework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D5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610204" y="-571500"/>
            <a:ext cx="6626483" cy="5715000"/>
          </a:xfrm>
          <a:custGeom>
            <a:avLst/>
            <a:gdLst/>
            <a:ahLst/>
            <a:cxnLst/>
            <a:rect l="l" t="t" r="r" b="b"/>
            <a:pathLst>
              <a:path w="6626483" h="5715000">
                <a:moveTo>
                  <a:pt x="0" y="0"/>
                </a:moveTo>
                <a:lnTo>
                  <a:pt x="6626483" y="0"/>
                </a:lnTo>
                <a:lnTo>
                  <a:pt x="6626483" y="5715000"/>
                </a:lnTo>
                <a:lnTo>
                  <a:pt x="0" y="5715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1266137">
            <a:off x="-1277219" y="5897732"/>
            <a:ext cx="5210769" cy="6721137"/>
          </a:xfrm>
          <a:custGeom>
            <a:avLst/>
            <a:gdLst/>
            <a:ahLst/>
            <a:cxnLst/>
            <a:rect l="l" t="t" r="r" b="b"/>
            <a:pathLst>
              <a:path w="5210769" h="6721137">
                <a:moveTo>
                  <a:pt x="0" y="0"/>
                </a:moveTo>
                <a:lnTo>
                  <a:pt x="5210769" y="0"/>
                </a:lnTo>
                <a:lnTo>
                  <a:pt x="5210769" y="6721136"/>
                </a:lnTo>
                <a:lnTo>
                  <a:pt x="0" y="672113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5569636">
            <a:off x="779619" y="-2269556"/>
            <a:ext cx="4096053" cy="7060062"/>
          </a:xfrm>
          <a:custGeom>
            <a:avLst/>
            <a:gdLst/>
            <a:ahLst/>
            <a:cxnLst/>
            <a:rect l="l" t="t" r="r" b="b"/>
            <a:pathLst>
              <a:path w="4096053" h="7060062">
                <a:moveTo>
                  <a:pt x="0" y="0"/>
                </a:moveTo>
                <a:lnTo>
                  <a:pt x="4096053" y="0"/>
                </a:lnTo>
                <a:lnTo>
                  <a:pt x="4096053" y="7060062"/>
                </a:lnTo>
                <a:lnTo>
                  <a:pt x="0" y="706006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30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3755510">
            <a:off x="14637629" y="5499669"/>
            <a:ext cx="4096053" cy="7060062"/>
          </a:xfrm>
          <a:custGeom>
            <a:avLst/>
            <a:gdLst/>
            <a:ahLst/>
            <a:cxnLst/>
            <a:rect l="l" t="t" r="r" b="b"/>
            <a:pathLst>
              <a:path w="4096053" h="7060062">
                <a:moveTo>
                  <a:pt x="0" y="0"/>
                </a:moveTo>
                <a:lnTo>
                  <a:pt x="4096053" y="0"/>
                </a:lnTo>
                <a:lnTo>
                  <a:pt x="4096053" y="7060062"/>
                </a:lnTo>
                <a:lnTo>
                  <a:pt x="0" y="706006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30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028700" y="1190625"/>
            <a:ext cx="16230600" cy="12143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60"/>
              </a:lnSpc>
            </a:pPr>
            <a:r>
              <a:rPr lang="en-US" sz="9060">
                <a:solidFill>
                  <a:srgbClr val="000000"/>
                </a:solidFill>
                <a:latin typeface="Yeseva One"/>
              </a:rPr>
              <a:t>HKLIB Client Application</a:t>
            </a:r>
          </a:p>
        </p:txBody>
      </p:sp>
      <p:sp>
        <p:nvSpPr>
          <p:cNvPr id="7" name="Freeform 7"/>
          <p:cNvSpPr/>
          <p:nvPr/>
        </p:nvSpPr>
        <p:spPr>
          <a:xfrm>
            <a:off x="4036497" y="2633143"/>
            <a:ext cx="10215006" cy="6158869"/>
          </a:xfrm>
          <a:custGeom>
            <a:avLst/>
            <a:gdLst/>
            <a:ahLst/>
            <a:cxnLst/>
            <a:rect l="l" t="t" r="r" b="b"/>
            <a:pathLst>
              <a:path w="10215006" h="6158869">
                <a:moveTo>
                  <a:pt x="0" y="0"/>
                </a:moveTo>
                <a:lnTo>
                  <a:pt x="10215006" y="0"/>
                </a:lnTo>
                <a:lnTo>
                  <a:pt x="10215006" y="6158870"/>
                </a:lnTo>
                <a:lnTo>
                  <a:pt x="0" y="615887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5723" r="-1855"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3283182" y="9086850"/>
            <a:ext cx="11721636" cy="400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3000">
                <a:solidFill>
                  <a:srgbClr val="000000"/>
                </a:solidFill>
                <a:latin typeface="Libre Baskerville"/>
              </a:rPr>
              <a:t>Figure 6: Screencap of HKLIB Login Page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9493610" y="7385991"/>
            <a:ext cx="4546980" cy="665224"/>
            <a:chOff x="0" y="0"/>
            <a:chExt cx="311203" cy="45529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11203" cy="45529"/>
            </a:xfrm>
            <a:custGeom>
              <a:avLst/>
              <a:gdLst/>
              <a:ahLst/>
              <a:cxnLst/>
              <a:rect l="l" t="t" r="r" b="b"/>
              <a:pathLst>
                <a:path w="311203" h="45529">
                  <a:moveTo>
                    <a:pt x="0" y="0"/>
                  </a:moveTo>
                  <a:lnTo>
                    <a:pt x="311203" y="0"/>
                  </a:lnTo>
                  <a:lnTo>
                    <a:pt x="311203" y="45529"/>
                  </a:lnTo>
                  <a:lnTo>
                    <a:pt x="0" y="4552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FF3131"/>
              </a:solidFill>
              <a:prstDash val="solid"/>
              <a:miter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66675"/>
              <a:ext cx="311203" cy="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571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D5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922431"/>
            <a:ext cx="16230600" cy="12143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60"/>
              </a:lnSpc>
            </a:pPr>
            <a:r>
              <a:rPr lang="en-US" sz="9060">
                <a:solidFill>
                  <a:srgbClr val="000000"/>
                </a:solidFill>
                <a:latin typeface="Yeseva One"/>
              </a:rPr>
              <a:t>User Flow Diagram</a:t>
            </a:r>
          </a:p>
        </p:txBody>
      </p:sp>
      <p:sp>
        <p:nvSpPr>
          <p:cNvPr id="3" name="Freeform 3"/>
          <p:cNvSpPr/>
          <p:nvPr/>
        </p:nvSpPr>
        <p:spPr>
          <a:xfrm>
            <a:off x="1028700" y="2285961"/>
            <a:ext cx="16230600" cy="7077986"/>
          </a:xfrm>
          <a:custGeom>
            <a:avLst/>
            <a:gdLst/>
            <a:ahLst/>
            <a:cxnLst/>
            <a:rect l="l" t="t" r="r" b="b"/>
            <a:pathLst>
              <a:path w="16230600" h="7077986">
                <a:moveTo>
                  <a:pt x="0" y="0"/>
                </a:moveTo>
                <a:lnTo>
                  <a:pt x="16230600" y="0"/>
                </a:lnTo>
                <a:lnTo>
                  <a:pt x="16230600" y="7077986"/>
                </a:lnTo>
                <a:lnTo>
                  <a:pt x="0" y="707798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7858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3283182" y="9710018"/>
            <a:ext cx="11721636" cy="400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3000">
                <a:solidFill>
                  <a:srgbClr val="000000"/>
                </a:solidFill>
                <a:latin typeface="Libre Baskerville"/>
              </a:rPr>
              <a:t>Figure 7: User Flow Diagram of HKID OAuth</a:t>
            </a:r>
          </a:p>
        </p:txBody>
      </p:sp>
      <p:sp>
        <p:nvSpPr>
          <p:cNvPr id="5" name="Freeform 5"/>
          <p:cNvSpPr/>
          <p:nvPr/>
        </p:nvSpPr>
        <p:spPr>
          <a:xfrm>
            <a:off x="603417" y="4119426"/>
            <a:ext cx="3397026" cy="2048147"/>
          </a:xfrm>
          <a:custGeom>
            <a:avLst/>
            <a:gdLst/>
            <a:ahLst/>
            <a:cxnLst/>
            <a:rect l="l" t="t" r="r" b="b"/>
            <a:pathLst>
              <a:path w="3397026" h="2048147">
                <a:moveTo>
                  <a:pt x="0" y="0"/>
                </a:moveTo>
                <a:lnTo>
                  <a:pt x="3397026" y="0"/>
                </a:lnTo>
                <a:lnTo>
                  <a:pt x="3397026" y="2048148"/>
                </a:lnTo>
                <a:lnTo>
                  <a:pt x="0" y="204814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723" r="-1855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4000443" y="4305300"/>
            <a:ext cx="3117511" cy="2146093"/>
          </a:xfrm>
          <a:custGeom>
            <a:avLst/>
            <a:gdLst/>
            <a:ahLst/>
            <a:cxnLst/>
            <a:rect l="l" t="t" r="r" b="b"/>
            <a:pathLst>
              <a:path w="3117511" h="2146093">
                <a:moveTo>
                  <a:pt x="0" y="0"/>
                </a:moveTo>
                <a:lnTo>
                  <a:pt x="3117511" y="0"/>
                </a:lnTo>
                <a:lnTo>
                  <a:pt x="3117511" y="2146093"/>
                </a:lnTo>
                <a:lnTo>
                  <a:pt x="0" y="214609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5637" b="-9981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0781717" y="3774064"/>
            <a:ext cx="3045564" cy="2982794"/>
          </a:xfrm>
          <a:custGeom>
            <a:avLst/>
            <a:gdLst/>
            <a:ahLst/>
            <a:cxnLst/>
            <a:rect l="l" t="t" r="r" b="b"/>
            <a:pathLst>
              <a:path w="3045564" h="2982794">
                <a:moveTo>
                  <a:pt x="0" y="0"/>
                </a:moveTo>
                <a:lnTo>
                  <a:pt x="3045564" y="0"/>
                </a:lnTo>
                <a:lnTo>
                  <a:pt x="3045564" y="2982794"/>
                </a:lnTo>
                <a:lnTo>
                  <a:pt x="0" y="298279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8362" r="-948" b="-7859"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2301930" y="5681744"/>
            <a:ext cx="1698513" cy="286342"/>
            <a:chOff x="0" y="0"/>
            <a:chExt cx="116249" cy="1959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16249" cy="19598"/>
            </a:xfrm>
            <a:custGeom>
              <a:avLst/>
              <a:gdLst/>
              <a:ahLst/>
              <a:cxnLst/>
              <a:rect l="l" t="t" r="r" b="b"/>
              <a:pathLst>
                <a:path w="116249" h="19598">
                  <a:moveTo>
                    <a:pt x="0" y="0"/>
                  </a:moveTo>
                  <a:lnTo>
                    <a:pt x="116249" y="0"/>
                  </a:lnTo>
                  <a:lnTo>
                    <a:pt x="116249" y="19598"/>
                  </a:lnTo>
                  <a:lnTo>
                    <a:pt x="0" y="1959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FF3131"/>
              </a:solidFill>
              <a:prstDash val="solid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66675"/>
              <a:ext cx="116249" cy="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571"/>
                </a:lnSpc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D5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283182" y="3632254"/>
            <a:ext cx="11721636" cy="32510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00"/>
              </a:lnSpc>
            </a:pPr>
            <a:r>
              <a:rPr lang="en-US" sz="12500">
                <a:solidFill>
                  <a:srgbClr val="000000"/>
                </a:solidFill>
                <a:latin typeface="Yeseva One"/>
              </a:rPr>
              <a:t>Challenges Faced</a:t>
            </a:r>
          </a:p>
        </p:txBody>
      </p:sp>
      <p:sp>
        <p:nvSpPr>
          <p:cNvPr id="3" name="Freeform 3"/>
          <p:cNvSpPr/>
          <p:nvPr/>
        </p:nvSpPr>
        <p:spPr>
          <a:xfrm rot="-1266137">
            <a:off x="-1277219" y="5897732"/>
            <a:ext cx="5210769" cy="6721137"/>
          </a:xfrm>
          <a:custGeom>
            <a:avLst/>
            <a:gdLst/>
            <a:ahLst/>
            <a:cxnLst/>
            <a:rect l="l" t="t" r="r" b="b"/>
            <a:pathLst>
              <a:path w="5210769" h="6721137">
                <a:moveTo>
                  <a:pt x="0" y="0"/>
                </a:moveTo>
                <a:lnTo>
                  <a:pt x="5210769" y="0"/>
                </a:lnTo>
                <a:lnTo>
                  <a:pt x="5210769" y="6721136"/>
                </a:lnTo>
                <a:lnTo>
                  <a:pt x="0" y="67211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5569636">
            <a:off x="779619" y="-2269556"/>
            <a:ext cx="4096053" cy="7060062"/>
          </a:xfrm>
          <a:custGeom>
            <a:avLst/>
            <a:gdLst/>
            <a:ahLst/>
            <a:cxnLst/>
            <a:rect l="l" t="t" r="r" b="b"/>
            <a:pathLst>
              <a:path w="4096053" h="7060062">
                <a:moveTo>
                  <a:pt x="0" y="0"/>
                </a:moveTo>
                <a:lnTo>
                  <a:pt x="4096053" y="0"/>
                </a:lnTo>
                <a:lnTo>
                  <a:pt x="4096053" y="7060062"/>
                </a:lnTo>
                <a:lnTo>
                  <a:pt x="0" y="706006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3755510">
            <a:off x="14637629" y="5499669"/>
            <a:ext cx="4096053" cy="7060062"/>
          </a:xfrm>
          <a:custGeom>
            <a:avLst/>
            <a:gdLst/>
            <a:ahLst/>
            <a:cxnLst/>
            <a:rect l="l" t="t" r="r" b="b"/>
            <a:pathLst>
              <a:path w="4096053" h="7060062">
                <a:moveTo>
                  <a:pt x="0" y="0"/>
                </a:moveTo>
                <a:lnTo>
                  <a:pt x="4096053" y="0"/>
                </a:lnTo>
                <a:lnTo>
                  <a:pt x="4096053" y="7060062"/>
                </a:lnTo>
                <a:lnTo>
                  <a:pt x="0" y="706006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D5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62209" y="3373095"/>
            <a:ext cx="13212154" cy="1941321"/>
            <a:chOff x="0" y="0"/>
            <a:chExt cx="3598915" cy="52880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598915" cy="528805"/>
            </a:xfrm>
            <a:custGeom>
              <a:avLst/>
              <a:gdLst/>
              <a:ahLst/>
              <a:cxnLst/>
              <a:rect l="l" t="t" r="r" b="b"/>
              <a:pathLst>
                <a:path w="3598915" h="528805">
                  <a:moveTo>
                    <a:pt x="0" y="0"/>
                  </a:moveTo>
                  <a:lnTo>
                    <a:pt x="3395715" y="0"/>
                  </a:lnTo>
                  <a:lnTo>
                    <a:pt x="3598915" y="264402"/>
                  </a:lnTo>
                  <a:lnTo>
                    <a:pt x="3395715" y="528805"/>
                  </a:lnTo>
                  <a:lnTo>
                    <a:pt x="0" y="528805"/>
                  </a:lnTo>
                  <a:lnTo>
                    <a:pt x="203200" y="2644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3D3A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77800" y="-38100"/>
              <a:ext cx="3344915" cy="5669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762209" y="5702481"/>
            <a:ext cx="15357607" cy="1997167"/>
            <a:chOff x="0" y="0"/>
            <a:chExt cx="4183324" cy="54401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183324" cy="544017"/>
            </a:xfrm>
            <a:custGeom>
              <a:avLst/>
              <a:gdLst/>
              <a:ahLst/>
              <a:cxnLst/>
              <a:rect l="l" t="t" r="r" b="b"/>
              <a:pathLst>
                <a:path w="4183324" h="544017">
                  <a:moveTo>
                    <a:pt x="0" y="0"/>
                  </a:moveTo>
                  <a:lnTo>
                    <a:pt x="3980124" y="0"/>
                  </a:lnTo>
                  <a:lnTo>
                    <a:pt x="4183324" y="272008"/>
                  </a:lnTo>
                  <a:lnTo>
                    <a:pt x="3980124" y="544017"/>
                  </a:lnTo>
                  <a:lnTo>
                    <a:pt x="0" y="544017"/>
                  </a:lnTo>
                  <a:lnTo>
                    <a:pt x="203200" y="2720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3D3A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177800" y="-38100"/>
              <a:ext cx="3929324" cy="5821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694564" y="1344491"/>
            <a:ext cx="16898873" cy="11629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61"/>
              </a:lnSpc>
            </a:pPr>
            <a:r>
              <a:rPr lang="en-US" sz="8661">
                <a:solidFill>
                  <a:srgbClr val="000000"/>
                </a:solidFill>
                <a:latin typeface="Yeseva One"/>
              </a:rPr>
              <a:t>Authorization Code Injection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53106" y="3745746"/>
            <a:ext cx="12926038" cy="21064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36472" lvl="1" indent="-468236">
              <a:lnSpc>
                <a:spcPts val="5595"/>
              </a:lnSpc>
              <a:buFont typeface="Arial"/>
              <a:buChar char="•"/>
            </a:pPr>
            <a:r>
              <a:rPr lang="en-US" sz="4337">
                <a:solidFill>
                  <a:srgbClr val="FFFBF7"/>
                </a:solidFill>
                <a:latin typeface="Libre Baskerville"/>
              </a:rPr>
              <a:t>Happens when attackers sniff the returned Authorization Code and </a:t>
            </a:r>
          </a:p>
          <a:p>
            <a:pPr>
              <a:lnSpc>
                <a:spcPts val="5595"/>
              </a:lnSpc>
            </a:pPr>
            <a:endParaRPr lang="en-US" sz="4337">
              <a:solidFill>
                <a:srgbClr val="FFFBF7"/>
              </a:solidFill>
              <a:latin typeface="Libre Baskerville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453106" y="6012117"/>
            <a:ext cx="13216850" cy="21064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36472" lvl="1" indent="-468236">
              <a:lnSpc>
                <a:spcPts val="5595"/>
              </a:lnSpc>
              <a:buFont typeface="Arial"/>
              <a:buChar char="•"/>
            </a:pPr>
            <a:r>
              <a:rPr lang="en-US" sz="4337">
                <a:solidFill>
                  <a:srgbClr val="FFFBF7"/>
                </a:solidFill>
                <a:latin typeface="Libre Baskerville"/>
              </a:rPr>
              <a:t>Client secret cannot be safely guarded by the client application</a:t>
            </a:r>
          </a:p>
          <a:p>
            <a:pPr>
              <a:lnSpc>
                <a:spcPts val="5595"/>
              </a:lnSpc>
            </a:pPr>
            <a:endParaRPr lang="en-US" sz="4337">
              <a:solidFill>
                <a:srgbClr val="FFFBF7"/>
              </a:solidFill>
              <a:latin typeface="Libre Baskerville"/>
            </a:endParaRPr>
          </a:p>
        </p:txBody>
      </p:sp>
      <p:grpSp>
        <p:nvGrpSpPr>
          <p:cNvPr id="11" name="Group 11"/>
          <p:cNvGrpSpPr/>
          <p:nvPr/>
        </p:nvGrpSpPr>
        <p:grpSpPr>
          <a:xfrm>
            <a:off x="-762209" y="8052266"/>
            <a:ext cx="17328497" cy="1670413"/>
            <a:chOff x="0" y="0"/>
            <a:chExt cx="4720183" cy="45501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720183" cy="455011"/>
            </a:xfrm>
            <a:custGeom>
              <a:avLst/>
              <a:gdLst/>
              <a:ahLst/>
              <a:cxnLst/>
              <a:rect l="l" t="t" r="r" b="b"/>
              <a:pathLst>
                <a:path w="4720183" h="455011">
                  <a:moveTo>
                    <a:pt x="0" y="0"/>
                  </a:moveTo>
                  <a:lnTo>
                    <a:pt x="4516983" y="0"/>
                  </a:lnTo>
                  <a:lnTo>
                    <a:pt x="4720183" y="227505"/>
                  </a:lnTo>
                  <a:lnTo>
                    <a:pt x="4516983" y="455011"/>
                  </a:lnTo>
                  <a:lnTo>
                    <a:pt x="0" y="455011"/>
                  </a:lnTo>
                  <a:lnTo>
                    <a:pt x="203200" y="2275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FBFB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177800" y="-38100"/>
              <a:ext cx="4466183" cy="4931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453106" y="8545690"/>
            <a:ext cx="14943895" cy="1397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36472" lvl="1" indent="-468236" algn="ctr">
              <a:lnSpc>
                <a:spcPts val="5595"/>
              </a:lnSpc>
              <a:buFont typeface="Arial"/>
              <a:buChar char="•"/>
            </a:pPr>
            <a:r>
              <a:rPr lang="en-US" sz="4337">
                <a:solidFill>
                  <a:srgbClr val="000000"/>
                </a:solidFill>
                <a:latin typeface="Libre Baskerville"/>
              </a:rPr>
              <a:t>Solution: </a:t>
            </a:r>
            <a:r>
              <a:rPr lang="en-US" sz="4337">
                <a:solidFill>
                  <a:srgbClr val="000000"/>
                </a:solidFill>
                <a:latin typeface="Libre Baskerville Bold"/>
              </a:rPr>
              <a:t>Proof Key for Code Exchange (PKCE)</a:t>
            </a:r>
          </a:p>
          <a:p>
            <a:pPr algn="ctr">
              <a:lnSpc>
                <a:spcPts val="5595"/>
              </a:lnSpc>
            </a:pPr>
            <a:endParaRPr lang="en-US" sz="4337">
              <a:solidFill>
                <a:srgbClr val="000000"/>
              </a:solidFill>
              <a:latin typeface="Libre Baskerville Bold"/>
            </a:endParaRPr>
          </a:p>
        </p:txBody>
      </p:sp>
      <p:sp>
        <p:nvSpPr>
          <p:cNvPr id="15" name="AutoShape 15"/>
          <p:cNvSpPr/>
          <p:nvPr/>
        </p:nvSpPr>
        <p:spPr>
          <a:xfrm flipV="1">
            <a:off x="166441" y="3527507"/>
            <a:ext cx="0" cy="1608699"/>
          </a:xfrm>
          <a:prstGeom prst="line">
            <a:avLst/>
          </a:prstGeom>
          <a:ln w="38100" cap="flat">
            <a:solidFill>
              <a:srgbClr val="FFFBF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6" name="AutoShape 16"/>
          <p:cNvSpPr/>
          <p:nvPr/>
        </p:nvSpPr>
        <p:spPr>
          <a:xfrm flipV="1">
            <a:off x="166441" y="5813897"/>
            <a:ext cx="0" cy="1732028"/>
          </a:xfrm>
          <a:prstGeom prst="line">
            <a:avLst/>
          </a:prstGeom>
          <a:ln w="38100" cap="flat">
            <a:solidFill>
              <a:srgbClr val="FFFBF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7" name="AutoShape 17"/>
          <p:cNvSpPr/>
          <p:nvPr/>
        </p:nvSpPr>
        <p:spPr>
          <a:xfrm flipV="1">
            <a:off x="166441" y="8145640"/>
            <a:ext cx="0" cy="1483665"/>
          </a:xfrm>
          <a:prstGeom prst="line">
            <a:avLst/>
          </a:prstGeom>
          <a:ln w="38100" cap="flat">
            <a:solidFill>
              <a:srgbClr val="40413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8" name="AutoShape 18"/>
          <p:cNvSpPr/>
          <p:nvPr/>
        </p:nvSpPr>
        <p:spPr>
          <a:xfrm flipH="1">
            <a:off x="166441" y="3546557"/>
            <a:ext cx="11117439" cy="0"/>
          </a:xfrm>
          <a:prstGeom prst="line">
            <a:avLst/>
          </a:prstGeom>
          <a:ln w="38100" cap="flat">
            <a:solidFill>
              <a:srgbClr val="FFFBF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9" name="AutoShape 19"/>
          <p:cNvSpPr/>
          <p:nvPr/>
        </p:nvSpPr>
        <p:spPr>
          <a:xfrm flipH="1" flipV="1">
            <a:off x="166441" y="5833111"/>
            <a:ext cx="13212703" cy="19050"/>
          </a:xfrm>
          <a:prstGeom prst="line">
            <a:avLst/>
          </a:prstGeom>
          <a:ln w="38100" cap="flat">
            <a:solidFill>
              <a:srgbClr val="FFFBF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0" name="AutoShape 20"/>
          <p:cNvSpPr/>
          <p:nvPr/>
        </p:nvSpPr>
        <p:spPr>
          <a:xfrm flipH="1">
            <a:off x="166469" y="8164690"/>
            <a:ext cx="15230532" cy="0"/>
          </a:xfrm>
          <a:prstGeom prst="line">
            <a:avLst/>
          </a:prstGeom>
          <a:ln w="38100" cap="flat">
            <a:solidFill>
              <a:srgbClr val="403D3A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D5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610204" y="-571500"/>
            <a:ext cx="6626483" cy="5715000"/>
          </a:xfrm>
          <a:custGeom>
            <a:avLst/>
            <a:gdLst/>
            <a:ahLst/>
            <a:cxnLst/>
            <a:rect l="l" t="t" r="r" b="b"/>
            <a:pathLst>
              <a:path w="6626483" h="5715000">
                <a:moveTo>
                  <a:pt x="0" y="0"/>
                </a:moveTo>
                <a:lnTo>
                  <a:pt x="6626483" y="0"/>
                </a:lnTo>
                <a:lnTo>
                  <a:pt x="6626483" y="5715000"/>
                </a:lnTo>
                <a:lnTo>
                  <a:pt x="0" y="5715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7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5569636">
            <a:off x="779619" y="-2269556"/>
            <a:ext cx="4096053" cy="7060062"/>
          </a:xfrm>
          <a:custGeom>
            <a:avLst/>
            <a:gdLst/>
            <a:ahLst/>
            <a:cxnLst/>
            <a:rect l="l" t="t" r="r" b="b"/>
            <a:pathLst>
              <a:path w="4096053" h="7060062">
                <a:moveTo>
                  <a:pt x="0" y="0"/>
                </a:moveTo>
                <a:lnTo>
                  <a:pt x="4096053" y="0"/>
                </a:lnTo>
                <a:lnTo>
                  <a:pt x="4096053" y="7060062"/>
                </a:lnTo>
                <a:lnTo>
                  <a:pt x="0" y="706006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7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3755510">
            <a:off x="14637629" y="5499669"/>
            <a:ext cx="4096053" cy="7060062"/>
          </a:xfrm>
          <a:custGeom>
            <a:avLst/>
            <a:gdLst/>
            <a:ahLst/>
            <a:cxnLst/>
            <a:rect l="l" t="t" r="r" b="b"/>
            <a:pathLst>
              <a:path w="4096053" h="7060062">
                <a:moveTo>
                  <a:pt x="0" y="0"/>
                </a:moveTo>
                <a:lnTo>
                  <a:pt x="4096053" y="0"/>
                </a:lnTo>
                <a:lnTo>
                  <a:pt x="4096053" y="7060062"/>
                </a:lnTo>
                <a:lnTo>
                  <a:pt x="0" y="706006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7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3879537" y="3305366"/>
            <a:ext cx="6612462" cy="5326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99"/>
              </a:lnSpc>
            </a:pPr>
            <a:r>
              <a:rPr lang="en-US" sz="4099" spc="610">
                <a:solidFill>
                  <a:srgbClr val="000000"/>
                </a:solidFill>
                <a:latin typeface="DM Serif Display"/>
              </a:rPr>
              <a:t>01      Background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879537" y="4217727"/>
            <a:ext cx="6612462" cy="5327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99"/>
              </a:lnSpc>
            </a:pPr>
            <a:r>
              <a:rPr lang="en-US" sz="4099" spc="610">
                <a:solidFill>
                  <a:srgbClr val="000000"/>
                </a:solidFill>
                <a:latin typeface="DM Serif Display"/>
              </a:rPr>
              <a:t>02     Objectives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879537" y="5130156"/>
            <a:ext cx="6612462" cy="5326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99"/>
              </a:lnSpc>
            </a:pPr>
            <a:r>
              <a:rPr lang="en-US" sz="4099" spc="610">
                <a:solidFill>
                  <a:srgbClr val="000000"/>
                </a:solidFill>
                <a:latin typeface="DM Serif Display"/>
              </a:rPr>
              <a:t>03     OAuth 2.0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879537" y="6042585"/>
            <a:ext cx="9371061" cy="5326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99"/>
              </a:lnSpc>
            </a:pPr>
            <a:r>
              <a:rPr lang="en-US" sz="4099" spc="610">
                <a:solidFill>
                  <a:srgbClr val="000000"/>
                </a:solidFill>
                <a:latin typeface="DM Serif Display"/>
              </a:rPr>
              <a:t>04     Deliverables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879537" y="6955014"/>
            <a:ext cx="13379763" cy="5326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99"/>
              </a:lnSpc>
            </a:pPr>
            <a:r>
              <a:rPr lang="en-US" sz="4099" spc="610">
                <a:solidFill>
                  <a:srgbClr val="000000"/>
                </a:solidFill>
                <a:latin typeface="DM Serif Display"/>
              </a:rPr>
              <a:t>05     User Flow Diagram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879537" y="7867443"/>
            <a:ext cx="10203055" cy="5326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99"/>
              </a:lnSpc>
            </a:pPr>
            <a:r>
              <a:rPr lang="en-US" sz="4099" spc="610">
                <a:solidFill>
                  <a:srgbClr val="000000"/>
                </a:solidFill>
                <a:latin typeface="DM Serif Display"/>
              </a:rPr>
              <a:t>06     Challenges Faced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47295" y="1422400"/>
            <a:ext cx="8496705" cy="12112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60"/>
              </a:lnSpc>
            </a:pPr>
            <a:r>
              <a:rPr lang="en-US" sz="9060">
                <a:solidFill>
                  <a:srgbClr val="000000"/>
                </a:solidFill>
                <a:latin typeface="Yeseva One"/>
              </a:rPr>
              <a:t>Overview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879537" y="8806221"/>
            <a:ext cx="10203055" cy="5326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99"/>
              </a:lnSpc>
            </a:pPr>
            <a:r>
              <a:rPr lang="en-US" sz="4099" spc="610">
                <a:solidFill>
                  <a:srgbClr val="000000"/>
                </a:solidFill>
                <a:latin typeface="DM Serif Display"/>
              </a:rPr>
              <a:t>07     Future Improvements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D5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573419" y="2409389"/>
            <a:ext cx="13427565" cy="6848911"/>
          </a:xfrm>
          <a:custGeom>
            <a:avLst/>
            <a:gdLst/>
            <a:ahLst/>
            <a:cxnLst/>
            <a:rect l="l" t="t" r="r" b="b"/>
            <a:pathLst>
              <a:path w="13427565" h="6848911">
                <a:moveTo>
                  <a:pt x="0" y="0"/>
                </a:moveTo>
                <a:lnTo>
                  <a:pt x="13427565" y="0"/>
                </a:lnTo>
                <a:lnTo>
                  <a:pt x="13427565" y="6848911"/>
                </a:lnTo>
                <a:lnTo>
                  <a:pt x="0" y="684891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694564" y="912440"/>
            <a:ext cx="16898873" cy="12111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60"/>
              </a:lnSpc>
            </a:pPr>
            <a:r>
              <a:rPr lang="en-US" sz="9060">
                <a:solidFill>
                  <a:srgbClr val="000000"/>
                </a:solidFill>
                <a:latin typeface="Yeseva One"/>
              </a:rPr>
              <a:t>Proof Key for Code Exchange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283182" y="9601200"/>
            <a:ext cx="11721636" cy="400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3000">
                <a:solidFill>
                  <a:srgbClr val="000000"/>
                </a:solidFill>
                <a:latin typeface="Libre Baskerville"/>
              </a:rPr>
              <a:t>Figure 2: OAuth Workflow with PKCE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D5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283182" y="3673821"/>
            <a:ext cx="11721636" cy="32510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00"/>
              </a:lnSpc>
            </a:pPr>
            <a:r>
              <a:rPr lang="en-US" sz="12500">
                <a:solidFill>
                  <a:srgbClr val="000000"/>
                </a:solidFill>
                <a:latin typeface="Yeseva One"/>
              </a:rPr>
              <a:t>Future Improvements</a:t>
            </a:r>
          </a:p>
        </p:txBody>
      </p:sp>
      <p:sp>
        <p:nvSpPr>
          <p:cNvPr id="3" name="Freeform 3"/>
          <p:cNvSpPr/>
          <p:nvPr/>
        </p:nvSpPr>
        <p:spPr>
          <a:xfrm rot="-3755510">
            <a:off x="14637629" y="5499669"/>
            <a:ext cx="4096053" cy="7060062"/>
          </a:xfrm>
          <a:custGeom>
            <a:avLst/>
            <a:gdLst/>
            <a:ahLst/>
            <a:cxnLst/>
            <a:rect l="l" t="t" r="r" b="b"/>
            <a:pathLst>
              <a:path w="4096053" h="7060062">
                <a:moveTo>
                  <a:pt x="0" y="0"/>
                </a:moveTo>
                <a:lnTo>
                  <a:pt x="4096053" y="0"/>
                </a:lnTo>
                <a:lnTo>
                  <a:pt x="4096053" y="7060062"/>
                </a:lnTo>
                <a:lnTo>
                  <a:pt x="0" y="70600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D5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94564" y="1508290"/>
            <a:ext cx="16898873" cy="12143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60"/>
              </a:lnSpc>
            </a:pPr>
            <a:r>
              <a:rPr lang="en-US" sz="9060">
                <a:solidFill>
                  <a:srgbClr val="000000"/>
                </a:solidFill>
                <a:latin typeface="Yeseva One"/>
              </a:rPr>
              <a:t>User authentication method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28700" y="3671010"/>
            <a:ext cx="15283835" cy="11832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90133" lvl="1" indent="-495066">
              <a:lnSpc>
                <a:spcPts val="4586"/>
              </a:lnSpc>
              <a:buFont typeface="Arial"/>
              <a:buChar char="•"/>
            </a:pPr>
            <a:r>
              <a:rPr lang="en-US" sz="4586">
                <a:solidFill>
                  <a:srgbClr val="000000"/>
                </a:solidFill>
                <a:latin typeface="Libre Baskerville"/>
              </a:rPr>
              <a:t>Weak and susceptible to online phishing attacks</a:t>
            </a:r>
          </a:p>
          <a:p>
            <a:pPr>
              <a:lnSpc>
                <a:spcPts val="4586"/>
              </a:lnSpc>
            </a:pPr>
            <a:endParaRPr lang="en-US" sz="4586">
              <a:solidFill>
                <a:srgbClr val="000000"/>
              </a:solidFill>
              <a:latin typeface="Libre Baskerville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28700" y="6886936"/>
            <a:ext cx="13565420" cy="20533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90133" lvl="1" indent="-495066">
              <a:lnSpc>
                <a:spcPts val="5457"/>
              </a:lnSpc>
              <a:buFont typeface="Arial"/>
              <a:buChar char="•"/>
            </a:pPr>
            <a:r>
              <a:rPr lang="en-US" sz="4586">
                <a:solidFill>
                  <a:srgbClr val="000000"/>
                </a:solidFill>
                <a:latin typeface="Libre Baskerville"/>
              </a:rPr>
              <a:t>Replace user authentication method with passkeys</a:t>
            </a:r>
          </a:p>
          <a:p>
            <a:pPr>
              <a:lnSpc>
                <a:spcPts val="5457"/>
              </a:lnSpc>
            </a:pPr>
            <a:endParaRPr lang="en-US" sz="4586">
              <a:solidFill>
                <a:srgbClr val="000000"/>
              </a:solidFill>
              <a:latin typeface="Libre Baskerville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28700" y="4994657"/>
            <a:ext cx="14708069" cy="13737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90133" lvl="1" indent="-495066">
              <a:lnSpc>
                <a:spcPts val="5411"/>
              </a:lnSpc>
              <a:buFont typeface="Arial"/>
              <a:buChar char="•"/>
            </a:pPr>
            <a:r>
              <a:rPr lang="en-US" sz="4586">
                <a:solidFill>
                  <a:srgbClr val="000000"/>
                </a:solidFill>
                <a:latin typeface="Libre Baskerville"/>
              </a:rPr>
              <a:t>Losing one set of login credentials could cost multiple account losses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D5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94564" y="1435043"/>
            <a:ext cx="16898873" cy="12143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60"/>
              </a:lnSpc>
            </a:pPr>
            <a:r>
              <a:rPr lang="en-US" sz="9060">
                <a:solidFill>
                  <a:srgbClr val="000000"/>
                </a:solidFill>
                <a:latin typeface="Yeseva One"/>
              </a:rPr>
              <a:t>Passkeys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365625" y="3539205"/>
            <a:ext cx="15556750" cy="21351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90133" lvl="1" indent="-495066">
              <a:lnSpc>
                <a:spcPts val="5640"/>
              </a:lnSpc>
              <a:buFont typeface="Arial"/>
              <a:buChar char="•"/>
            </a:pPr>
            <a:r>
              <a:rPr lang="en-US" sz="4586">
                <a:solidFill>
                  <a:srgbClr val="000000"/>
                </a:solidFill>
                <a:latin typeface="Libre Baskerville"/>
              </a:rPr>
              <a:t>A type of passwordless authentication that is based on public-key cryptography</a:t>
            </a:r>
          </a:p>
          <a:p>
            <a:pPr>
              <a:lnSpc>
                <a:spcPts val="5640"/>
              </a:lnSpc>
            </a:pPr>
            <a:endParaRPr lang="en-US" sz="4586">
              <a:solidFill>
                <a:srgbClr val="000000"/>
              </a:solidFill>
              <a:latin typeface="Libre Baskerville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365625" y="5769632"/>
            <a:ext cx="13565420" cy="602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90133" lvl="1" indent="-495066">
              <a:lnSpc>
                <a:spcPts val="4586"/>
              </a:lnSpc>
              <a:buFont typeface="Arial"/>
              <a:buChar char="•"/>
            </a:pPr>
            <a:r>
              <a:rPr lang="en-US" sz="4586">
                <a:solidFill>
                  <a:srgbClr val="000000"/>
                </a:solidFill>
                <a:latin typeface="Libre Baskerville"/>
              </a:rPr>
              <a:t>Stored locally on user’s device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365625" y="7362493"/>
            <a:ext cx="15455677" cy="602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90133" lvl="1" indent="-495066">
              <a:lnSpc>
                <a:spcPts val="4586"/>
              </a:lnSpc>
              <a:buFont typeface="Arial"/>
              <a:buChar char="•"/>
            </a:pPr>
            <a:r>
              <a:rPr lang="en-US" sz="4586">
                <a:solidFill>
                  <a:srgbClr val="000000"/>
                </a:solidFill>
                <a:latin typeface="Libre Baskerville"/>
              </a:rPr>
              <a:t>Resistant to online attacks like phishing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D5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177691" y="1543105"/>
            <a:ext cx="8496705" cy="12143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60"/>
              </a:lnSpc>
            </a:pPr>
            <a:r>
              <a:rPr lang="en-US" sz="9060">
                <a:solidFill>
                  <a:srgbClr val="000000"/>
                </a:solidFill>
                <a:latin typeface="Yeseva One"/>
              </a:rPr>
              <a:t>Conclusion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207983" y="3702144"/>
            <a:ext cx="8492832" cy="3198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2511" lvl="1" indent="-266256" algn="ctr">
              <a:lnSpc>
                <a:spcPts val="2466"/>
              </a:lnSpc>
              <a:buFont typeface="Arial"/>
              <a:buChar char="•"/>
            </a:pPr>
            <a:r>
              <a:rPr lang="en-US" sz="2466">
                <a:solidFill>
                  <a:srgbClr val="000000"/>
                </a:solidFill>
                <a:latin typeface="Libre Baskerville"/>
              </a:rPr>
              <a:t>Deliver a secure and convenient OAuth provider</a:t>
            </a:r>
          </a:p>
        </p:txBody>
      </p:sp>
      <p:sp>
        <p:nvSpPr>
          <p:cNvPr id="4" name="Freeform 4"/>
          <p:cNvSpPr/>
          <p:nvPr/>
        </p:nvSpPr>
        <p:spPr>
          <a:xfrm>
            <a:off x="12248299" y="2378465"/>
            <a:ext cx="5513037" cy="6211873"/>
          </a:xfrm>
          <a:custGeom>
            <a:avLst/>
            <a:gdLst/>
            <a:ahLst/>
            <a:cxnLst/>
            <a:rect l="l" t="t" r="r" b="b"/>
            <a:pathLst>
              <a:path w="5513037" h="6211873">
                <a:moveTo>
                  <a:pt x="0" y="0"/>
                </a:moveTo>
                <a:lnTo>
                  <a:pt x="5513038" y="0"/>
                </a:lnTo>
                <a:lnTo>
                  <a:pt x="5513038" y="6211873"/>
                </a:lnTo>
                <a:lnTo>
                  <a:pt x="0" y="62118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2207983" y="5348302"/>
            <a:ext cx="8492832" cy="3198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2511" lvl="1" indent="-266256">
              <a:lnSpc>
                <a:spcPts val="2466"/>
              </a:lnSpc>
              <a:buFont typeface="Arial"/>
              <a:buChar char="•"/>
            </a:pPr>
            <a:r>
              <a:rPr lang="en-US" sz="2466">
                <a:solidFill>
                  <a:srgbClr val="000000"/>
                </a:solidFill>
                <a:latin typeface="Libre Baskerville"/>
              </a:rPr>
              <a:t>Utilizing bleeding edge technology frameworks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296464" y="6992101"/>
            <a:ext cx="8492832" cy="319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2511" lvl="1" indent="-266256">
              <a:lnSpc>
                <a:spcPts val="2466"/>
              </a:lnSpc>
              <a:buFont typeface="Arial"/>
              <a:buChar char="•"/>
            </a:pPr>
            <a:r>
              <a:rPr lang="en-US" sz="2466">
                <a:solidFill>
                  <a:srgbClr val="000000"/>
                </a:solidFill>
                <a:latin typeface="Libre Baskerville"/>
              </a:rPr>
              <a:t>Shipped to production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D5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283182" y="3632200"/>
            <a:ext cx="11721636" cy="325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00"/>
              </a:lnSpc>
            </a:pPr>
            <a:r>
              <a:rPr lang="en-US" sz="12500">
                <a:solidFill>
                  <a:srgbClr val="000000"/>
                </a:solidFill>
                <a:latin typeface="Yeseva One"/>
              </a:rPr>
              <a:t>Thank</a:t>
            </a:r>
          </a:p>
          <a:p>
            <a:pPr algn="ctr">
              <a:lnSpc>
                <a:spcPts val="12500"/>
              </a:lnSpc>
            </a:pPr>
            <a:r>
              <a:rPr lang="en-US" sz="12500">
                <a:solidFill>
                  <a:srgbClr val="000000"/>
                </a:solidFill>
                <a:latin typeface="Yeseva One"/>
              </a:rPr>
              <a:t>You</a:t>
            </a:r>
          </a:p>
        </p:txBody>
      </p:sp>
      <p:sp>
        <p:nvSpPr>
          <p:cNvPr id="3" name="Freeform 3"/>
          <p:cNvSpPr/>
          <p:nvPr/>
        </p:nvSpPr>
        <p:spPr>
          <a:xfrm>
            <a:off x="12610204" y="-571500"/>
            <a:ext cx="6626483" cy="5715000"/>
          </a:xfrm>
          <a:custGeom>
            <a:avLst/>
            <a:gdLst/>
            <a:ahLst/>
            <a:cxnLst/>
            <a:rect l="l" t="t" r="r" b="b"/>
            <a:pathLst>
              <a:path w="6626483" h="5715000">
                <a:moveTo>
                  <a:pt x="0" y="0"/>
                </a:moveTo>
                <a:lnTo>
                  <a:pt x="6626483" y="0"/>
                </a:lnTo>
                <a:lnTo>
                  <a:pt x="6626483" y="5715000"/>
                </a:lnTo>
                <a:lnTo>
                  <a:pt x="0" y="5715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1266137">
            <a:off x="-1277219" y="5897732"/>
            <a:ext cx="5210769" cy="6721137"/>
          </a:xfrm>
          <a:custGeom>
            <a:avLst/>
            <a:gdLst/>
            <a:ahLst/>
            <a:cxnLst/>
            <a:rect l="l" t="t" r="r" b="b"/>
            <a:pathLst>
              <a:path w="5210769" h="6721137">
                <a:moveTo>
                  <a:pt x="0" y="0"/>
                </a:moveTo>
                <a:lnTo>
                  <a:pt x="5210769" y="0"/>
                </a:lnTo>
                <a:lnTo>
                  <a:pt x="5210769" y="6721136"/>
                </a:lnTo>
                <a:lnTo>
                  <a:pt x="0" y="672113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5569636">
            <a:off x="779619" y="-2269556"/>
            <a:ext cx="4096053" cy="7060062"/>
          </a:xfrm>
          <a:custGeom>
            <a:avLst/>
            <a:gdLst/>
            <a:ahLst/>
            <a:cxnLst/>
            <a:rect l="l" t="t" r="r" b="b"/>
            <a:pathLst>
              <a:path w="4096053" h="7060062">
                <a:moveTo>
                  <a:pt x="0" y="0"/>
                </a:moveTo>
                <a:lnTo>
                  <a:pt x="4096053" y="0"/>
                </a:lnTo>
                <a:lnTo>
                  <a:pt x="4096053" y="7060062"/>
                </a:lnTo>
                <a:lnTo>
                  <a:pt x="0" y="706006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3283182" y="8464083"/>
            <a:ext cx="11721636" cy="400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3000">
                <a:solidFill>
                  <a:srgbClr val="000000"/>
                </a:solidFill>
                <a:latin typeface="Libre Baskerville"/>
              </a:rPr>
              <a:t>Q&amp;A session</a:t>
            </a:r>
          </a:p>
        </p:txBody>
      </p:sp>
      <p:sp>
        <p:nvSpPr>
          <p:cNvPr id="7" name="Freeform 7"/>
          <p:cNvSpPr/>
          <p:nvPr/>
        </p:nvSpPr>
        <p:spPr>
          <a:xfrm rot="-3755510">
            <a:off x="14637629" y="5499669"/>
            <a:ext cx="4096053" cy="7060062"/>
          </a:xfrm>
          <a:custGeom>
            <a:avLst/>
            <a:gdLst/>
            <a:ahLst/>
            <a:cxnLst/>
            <a:rect l="l" t="t" r="r" b="b"/>
            <a:pathLst>
              <a:path w="4096053" h="7060062">
                <a:moveTo>
                  <a:pt x="0" y="0"/>
                </a:moveTo>
                <a:lnTo>
                  <a:pt x="4096053" y="0"/>
                </a:lnTo>
                <a:lnTo>
                  <a:pt x="4096053" y="7060062"/>
                </a:lnTo>
                <a:lnTo>
                  <a:pt x="0" y="706006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D5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569636">
            <a:off x="779619" y="-2269556"/>
            <a:ext cx="4096053" cy="7060062"/>
          </a:xfrm>
          <a:custGeom>
            <a:avLst/>
            <a:gdLst/>
            <a:ahLst/>
            <a:cxnLst/>
            <a:rect l="l" t="t" r="r" b="b"/>
            <a:pathLst>
              <a:path w="4096053" h="7060062">
                <a:moveTo>
                  <a:pt x="0" y="0"/>
                </a:moveTo>
                <a:lnTo>
                  <a:pt x="4096053" y="0"/>
                </a:lnTo>
                <a:lnTo>
                  <a:pt x="4096053" y="7060062"/>
                </a:lnTo>
                <a:lnTo>
                  <a:pt x="0" y="70600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3755510">
            <a:off x="14637629" y="5499669"/>
            <a:ext cx="4096053" cy="7060062"/>
          </a:xfrm>
          <a:custGeom>
            <a:avLst/>
            <a:gdLst/>
            <a:ahLst/>
            <a:cxnLst/>
            <a:rect l="l" t="t" r="r" b="b"/>
            <a:pathLst>
              <a:path w="4096053" h="7060062">
                <a:moveTo>
                  <a:pt x="0" y="0"/>
                </a:moveTo>
                <a:lnTo>
                  <a:pt x="4096053" y="0"/>
                </a:lnTo>
                <a:lnTo>
                  <a:pt x="4096053" y="7060062"/>
                </a:lnTo>
                <a:lnTo>
                  <a:pt x="0" y="70600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4895648" y="1190625"/>
            <a:ext cx="8496705" cy="12143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60"/>
              </a:lnSpc>
            </a:pPr>
            <a:r>
              <a:rPr lang="en-US" sz="9060">
                <a:solidFill>
                  <a:srgbClr val="000000"/>
                </a:solidFill>
                <a:latin typeface="Yeseva One"/>
              </a:rPr>
              <a:t>References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532859" y="2800607"/>
            <a:ext cx="15726441" cy="67972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05"/>
              </a:lnSpc>
            </a:pPr>
            <a:r>
              <a:rPr lang="en-US" sz="1834">
                <a:solidFill>
                  <a:srgbClr val="000000"/>
                </a:solidFill>
                <a:latin typeface="Libre Baskerville"/>
              </a:rPr>
              <a:t>[1] “Example React Login Page”, https://q2eyzl.csb.app/#</a:t>
            </a:r>
          </a:p>
          <a:p>
            <a:pPr>
              <a:lnSpc>
                <a:spcPts val="2605"/>
              </a:lnSpc>
            </a:pPr>
            <a:endParaRPr lang="en-US" sz="1834">
              <a:solidFill>
                <a:srgbClr val="000000"/>
              </a:solidFill>
              <a:latin typeface="Libre Baskerville"/>
            </a:endParaRPr>
          </a:p>
          <a:p>
            <a:pPr>
              <a:lnSpc>
                <a:spcPts val="2605"/>
              </a:lnSpc>
            </a:pPr>
            <a:r>
              <a:rPr lang="en-US" sz="1834">
                <a:solidFill>
                  <a:srgbClr val="000000"/>
                </a:solidFill>
                <a:latin typeface="Libre Baskerville"/>
              </a:rPr>
              <a:t>[2] “Digital Around the World”, https://datareportal.com/global-digital-overview</a:t>
            </a:r>
          </a:p>
          <a:p>
            <a:pPr>
              <a:lnSpc>
                <a:spcPts val="2605"/>
              </a:lnSpc>
            </a:pPr>
            <a:endParaRPr lang="en-US" sz="1834">
              <a:solidFill>
                <a:srgbClr val="000000"/>
              </a:solidFill>
              <a:latin typeface="Libre Baskerville"/>
            </a:endParaRPr>
          </a:p>
          <a:p>
            <a:pPr>
              <a:lnSpc>
                <a:spcPts val="2605"/>
              </a:lnSpc>
            </a:pPr>
            <a:r>
              <a:rPr lang="en-US" sz="1834">
                <a:solidFill>
                  <a:srgbClr val="000000"/>
                </a:solidFill>
                <a:latin typeface="Libre Baskerville"/>
              </a:rPr>
              <a:t>[2] J. Lee, C. Liu, “Real-Name Registration Rules and the Fading Digital Anonymity in China,” Washington International Law Journal, Vol 25, No. 1, 2016. https://digitalcommons.law.uw.edu/cgi/viewcontent.cgi?article=1717&amp;context=wilj</a:t>
            </a:r>
          </a:p>
          <a:p>
            <a:pPr>
              <a:lnSpc>
                <a:spcPts val="2605"/>
              </a:lnSpc>
            </a:pPr>
            <a:endParaRPr lang="en-US" sz="1834">
              <a:solidFill>
                <a:srgbClr val="000000"/>
              </a:solidFill>
              <a:latin typeface="Libre Baskerville"/>
            </a:endParaRPr>
          </a:p>
          <a:p>
            <a:pPr>
              <a:lnSpc>
                <a:spcPts val="2605"/>
              </a:lnSpc>
            </a:pPr>
            <a:r>
              <a:rPr lang="en-US" sz="1834">
                <a:solidFill>
                  <a:srgbClr val="000000"/>
                </a:solidFill>
                <a:latin typeface="Libre Baskerville"/>
              </a:rPr>
              <a:t>[3] L. John, “Identifying the Problem: Korea’s Initial Experience with Mandatory Real Name Verification on Internet Portals,” Journal of Korean Law, Vol. 9, 83-108, December 2009. https://sspace.snu.ac.kr/bitstream/10371/85159/1/4.%20Identifying%20the%20Problem%20Korea%E2%80%99s%2 0Initial%20Experience%20with%20Mandatory%20Real%20Name%20Verification%20on%20Internet%20P ortals.pdf</a:t>
            </a:r>
          </a:p>
          <a:p>
            <a:pPr>
              <a:lnSpc>
                <a:spcPts val="2605"/>
              </a:lnSpc>
            </a:pPr>
            <a:endParaRPr lang="en-US" sz="1834">
              <a:solidFill>
                <a:srgbClr val="000000"/>
              </a:solidFill>
              <a:latin typeface="Libre Baskerville"/>
            </a:endParaRPr>
          </a:p>
          <a:p>
            <a:pPr>
              <a:lnSpc>
                <a:spcPts val="2605"/>
              </a:lnSpc>
            </a:pPr>
            <a:r>
              <a:rPr lang="en-US" sz="1834">
                <a:solidFill>
                  <a:srgbClr val="000000"/>
                </a:solidFill>
                <a:latin typeface="Libre Baskerville"/>
              </a:rPr>
              <a:t>[4] D. Hardt, “RFC 6749 The OAuth 2.0 Authorization Framework,” Internet Engineering Task Force (IETF), October. https://datatracker.ietf.org/doc/html/rfc6749</a:t>
            </a:r>
          </a:p>
          <a:p>
            <a:pPr>
              <a:lnSpc>
                <a:spcPts val="2605"/>
              </a:lnSpc>
            </a:pPr>
            <a:endParaRPr lang="en-US" sz="1834">
              <a:solidFill>
                <a:srgbClr val="000000"/>
              </a:solidFill>
              <a:latin typeface="Libre Baskerville"/>
            </a:endParaRPr>
          </a:p>
          <a:p>
            <a:pPr>
              <a:lnSpc>
                <a:spcPts val="2605"/>
              </a:lnSpc>
            </a:pPr>
            <a:r>
              <a:rPr lang="en-US" sz="1834">
                <a:solidFill>
                  <a:srgbClr val="000000"/>
                </a:solidFill>
                <a:latin typeface="Libre Baskerville"/>
              </a:rPr>
              <a:t>[5] N. Sakimura, J.Bradley, and N. Agarwal, “RFC 6749 The OAuth 2.0 Authorization Framework,” Internet Engineering Task Force (IETF), October. https://datatracker.ietf.org/doc/html/rfc7636</a:t>
            </a:r>
          </a:p>
          <a:p>
            <a:pPr>
              <a:lnSpc>
                <a:spcPts val="2605"/>
              </a:lnSpc>
            </a:pPr>
            <a:endParaRPr lang="en-US" sz="1834">
              <a:solidFill>
                <a:srgbClr val="000000"/>
              </a:solidFill>
              <a:latin typeface="Libre Baskerville"/>
            </a:endParaRPr>
          </a:p>
          <a:p>
            <a:pPr>
              <a:lnSpc>
                <a:spcPts val="2605"/>
              </a:lnSpc>
            </a:pPr>
            <a:r>
              <a:rPr lang="en-US" sz="1834">
                <a:solidFill>
                  <a:srgbClr val="000000"/>
                </a:solidFill>
                <a:latin typeface="Libre Baskerville"/>
              </a:rPr>
              <a:t>[6] T. Lodderstedt, M. McGloin, P. Hunt, “OAuth 2.0 Threat Model and Security Considerations”, RFC 6819, DOI 10.17487/RFC6819, January 2013, http://www.rfc-editor.org/info/rfc6819.</a:t>
            </a:r>
          </a:p>
          <a:p>
            <a:pPr>
              <a:lnSpc>
                <a:spcPts val="2605"/>
              </a:lnSpc>
            </a:pPr>
            <a:endParaRPr lang="en-US" sz="1834">
              <a:solidFill>
                <a:srgbClr val="000000"/>
              </a:solidFill>
              <a:latin typeface="Libre Baskervill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D5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3034841"/>
            <a:ext cx="7177780" cy="2627311"/>
            <a:chOff x="0" y="0"/>
            <a:chExt cx="2342659" cy="85749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42659" cy="857492"/>
            </a:xfrm>
            <a:custGeom>
              <a:avLst/>
              <a:gdLst/>
              <a:ahLst/>
              <a:cxnLst/>
              <a:rect l="l" t="t" r="r" b="b"/>
              <a:pathLst>
                <a:path w="2342659" h="857492">
                  <a:moveTo>
                    <a:pt x="16179" y="0"/>
                  </a:moveTo>
                  <a:lnTo>
                    <a:pt x="2326480" y="0"/>
                  </a:lnTo>
                  <a:cubicBezTo>
                    <a:pt x="2335415" y="0"/>
                    <a:pt x="2342659" y="7244"/>
                    <a:pt x="2342659" y="16179"/>
                  </a:cubicBezTo>
                  <a:lnTo>
                    <a:pt x="2342659" y="841313"/>
                  </a:lnTo>
                  <a:cubicBezTo>
                    <a:pt x="2342659" y="845604"/>
                    <a:pt x="2340954" y="849720"/>
                    <a:pt x="2337920" y="852754"/>
                  </a:cubicBezTo>
                  <a:cubicBezTo>
                    <a:pt x="2334886" y="855788"/>
                    <a:pt x="2330771" y="857492"/>
                    <a:pt x="2326480" y="857492"/>
                  </a:cubicBezTo>
                  <a:lnTo>
                    <a:pt x="16179" y="857492"/>
                  </a:lnTo>
                  <a:cubicBezTo>
                    <a:pt x="7244" y="857492"/>
                    <a:pt x="0" y="850249"/>
                    <a:pt x="0" y="841313"/>
                  </a:cubicBezTo>
                  <a:lnTo>
                    <a:pt x="0" y="16179"/>
                  </a:lnTo>
                  <a:cubicBezTo>
                    <a:pt x="0" y="7244"/>
                    <a:pt x="7244" y="0"/>
                    <a:pt x="16179" y="0"/>
                  </a:cubicBezTo>
                  <a:close/>
                </a:path>
              </a:pathLst>
            </a:custGeom>
            <a:solidFill>
              <a:srgbClr val="DAD5D1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85725"/>
              <a:ext cx="2342659" cy="7717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5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2781816" y="4459599"/>
            <a:ext cx="2284899" cy="2284899"/>
          </a:xfrm>
          <a:custGeom>
            <a:avLst/>
            <a:gdLst/>
            <a:ahLst/>
            <a:cxnLst/>
            <a:rect l="l" t="t" r="r" b="b"/>
            <a:pathLst>
              <a:path w="2284899" h="2284899">
                <a:moveTo>
                  <a:pt x="0" y="0"/>
                </a:moveTo>
                <a:lnTo>
                  <a:pt x="2284900" y="0"/>
                </a:lnTo>
                <a:lnTo>
                  <a:pt x="2284900" y="2284899"/>
                </a:lnTo>
                <a:lnTo>
                  <a:pt x="0" y="22848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3756220" y="6295812"/>
            <a:ext cx="2067116" cy="2125569"/>
          </a:xfrm>
          <a:custGeom>
            <a:avLst/>
            <a:gdLst/>
            <a:ahLst/>
            <a:cxnLst/>
            <a:rect l="l" t="t" r="r" b="b"/>
            <a:pathLst>
              <a:path w="2067116" h="2125569">
                <a:moveTo>
                  <a:pt x="0" y="0"/>
                </a:moveTo>
                <a:lnTo>
                  <a:pt x="2067116" y="0"/>
                </a:lnTo>
                <a:lnTo>
                  <a:pt x="2067116" y="2125569"/>
                </a:lnTo>
                <a:lnTo>
                  <a:pt x="0" y="212556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4895648" y="1103099"/>
            <a:ext cx="8496705" cy="12143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60"/>
              </a:lnSpc>
            </a:pPr>
            <a:r>
              <a:rPr lang="en-US" sz="9060">
                <a:solidFill>
                  <a:srgbClr val="000000"/>
                </a:solidFill>
                <a:latin typeface="Yeseva One"/>
              </a:rPr>
              <a:t>Background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781816" y="3290809"/>
            <a:ext cx="12724367" cy="24233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03"/>
              </a:lnSpc>
            </a:pPr>
            <a:r>
              <a:rPr lang="en-US" sz="4703">
                <a:solidFill>
                  <a:srgbClr val="000000"/>
                </a:solidFill>
                <a:latin typeface="Libre Baskerville"/>
              </a:rPr>
              <a:t>Inefficient real-name verification process</a:t>
            </a:r>
          </a:p>
          <a:p>
            <a:pPr>
              <a:lnSpc>
                <a:spcPts val="4703"/>
              </a:lnSpc>
            </a:pPr>
            <a:endParaRPr lang="en-US" sz="4703">
              <a:solidFill>
                <a:srgbClr val="000000"/>
              </a:solidFill>
              <a:latin typeface="Libre Baskerville"/>
            </a:endParaRPr>
          </a:p>
          <a:p>
            <a:pPr>
              <a:lnSpc>
                <a:spcPts val="4703"/>
              </a:lnSpc>
            </a:pPr>
            <a:endParaRPr lang="en-US" sz="4703">
              <a:solidFill>
                <a:srgbClr val="000000"/>
              </a:solidFill>
              <a:latin typeface="Libre Baskerville"/>
            </a:endParaRPr>
          </a:p>
          <a:p>
            <a:pPr>
              <a:lnSpc>
                <a:spcPts val="4703"/>
              </a:lnSpc>
            </a:pPr>
            <a:endParaRPr lang="en-US" sz="4703">
              <a:solidFill>
                <a:srgbClr val="000000"/>
              </a:solidFill>
              <a:latin typeface="Libre Baskerville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5563387" y="4781645"/>
            <a:ext cx="6425633" cy="5109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38545" lvl="1" indent="-419273">
              <a:lnSpc>
                <a:spcPts val="3883"/>
              </a:lnSpc>
              <a:buFont typeface="Arial"/>
              <a:buChar char="•"/>
            </a:pPr>
            <a:r>
              <a:rPr lang="en-US" sz="3883">
                <a:solidFill>
                  <a:srgbClr val="000000"/>
                </a:solidFill>
                <a:latin typeface="Libre Baskerville"/>
              </a:rPr>
              <a:t>Photo camera capture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563387" y="6035351"/>
            <a:ext cx="8192833" cy="5109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38545" lvl="1" indent="-419273">
              <a:lnSpc>
                <a:spcPts val="3883"/>
              </a:lnSpc>
              <a:buFont typeface="Arial"/>
              <a:buChar char="•"/>
            </a:pPr>
            <a:r>
              <a:rPr lang="en-US" sz="3883">
                <a:solidFill>
                  <a:srgbClr val="000000"/>
                </a:solidFill>
                <a:latin typeface="Libre Baskerville"/>
              </a:rPr>
              <a:t>Retake if bad photo quality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257777" y="7124159"/>
            <a:ext cx="10354287" cy="12972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38545" lvl="1" indent="-419273">
              <a:lnSpc>
                <a:spcPts val="5204"/>
              </a:lnSpc>
              <a:buFont typeface="Arial"/>
              <a:buChar char="•"/>
            </a:pPr>
            <a:r>
              <a:rPr lang="en-US" sz="3883">
                <a:solidFill>
                  <a:srgbClr val="000000"/>
                </a:solidFill>
                <a:latin typeface="Libre Baskerville"/>
              </a:rPr>
              <a:t>Repeated procedure for every other client application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D5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895648" y="1190625"/>
            <a:ext cx="8496705" cy="12143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60"/>
              </a:lnSpc>
            </a:pPr>
            <a:r>
              <a:rPr lang="en-US" sz="9060">
                <a:solidFill>
                  <a:srgbClr val="000000"/>
                </a:solidFill>
                <a:latin typeface="Yeseva One"/>
              </a:rPr>
              <a:t>Objectives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808019" y="3125534"/>
            <a:ext cx="6940374" cy="6132766"/>
            <a:chOff x="0" y="0"/>
            <a:chExt cx="9253831" cy="817702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9253831" cy="8177022"/>
            </a:xfrm>
            <a:custGeom>
              <a:avLst/>
              <a:gdLst/>
              <a:ahLst/>
              <a:cxnLst/>
              <a:rect l="l" t="t" r="r" b="b"/>
              <a:pathLst>
                <a:path w="9253831" h="8177022">
                  <a:moveTo>
                    <a:pt x="0" y="0"/>
                  </a:moveTo>
                  <a:lnTo>
                    <a:pt x="9253831" y="0"/>
                  </a:lnTo>
                  <a:lnTo>
                    <a:pt x="9253831" y="8177022"/>
                  </a:lnTo>
                  <a:lnTo>
                    <a:pt x="0" y="81770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id="5" name="Freeform 5"/>
            <p:cNvSpPr/>
            <p:nvPr/>
          </p:nvSpPr>
          <p:spPr>
            <a:xfrm>
              <a:off x="3441416" y="771444"/>
              <a:ext cx="2134130" cy="2134130"/>
            </a:xfrm>
            <a:custGeom>
              <a:avLst/>
              <a:gdLst/>
              <a:ahLst/>
              <a:cxnLst/>
              <a:rect l="l" t="t" r="r" b="b"/>
              <a:pathLst>
                <a:path w="2134130" h="2134130">
                  <a:moveTo>
                    <a:pt x="0" y="0"/>
                  </a:moveTo>
                  <a:lnTo>
                    <a:pt x="2134130" y="0"/>
                  </a:lnTo>
                  <a:lnTo>
                    <a:pt x="2134130" y="2134129"/>
                  </a:lnTo>
                  <a:lnTo>
                    <a:pt x="0" y="21341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TextBox 6"/>
            <p:cNvSpPr txBox="1"/>
            <p:nvPr/>
          </p:nvSpPr>
          <p:spPr>
            <a:xfrm>
              <a:off x="297578" y="3471921"/>
              <a:ext cx="8421806" cy="16345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015"/>
                </a:lnSpc>
              </a:pPr>
              <a:r>
                <a:rPr lang="en-US" sz="3299">
                  <a:solidFill>
                    <a:srgbClr val="000000"/>
                  </a:solidFill>
                  <a:latin typeface="Libre Baskerville"/>
                </a:rPr>
                <a:t>Simplify the online</a:t>
              </a:r>
            </a:p>
            <a:p>
              <a:pPr algn="ctr">
                <a:lnSpc>
                  <a:spcPts val="5167"/>
                </a:lnSpc>
              </a:pPr>
              <a:r>
                <a:rPr lang="en-US" sz="3399">
                  <a:solidFill>
                    <a:srgbClr val="000000"/>
                  </a:solidFill>
                  <a:latin typeface="Libre Baskerville"/>
                </a:rPr>
                <a:t>identity verification process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9628434" y="3125534"/>
            <a:ext cx="6940374" cy="6132766"/>
            <a:chOff x="0" y="0"/>
            <a:chExt cx="9253831" cy="817702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9253831" cy="8177022"/>
            </a:xfrm>
            <a:custGeom>
              <a:avLst/>
              <a:gdLst/>
              <a:ahLst/>
              <a:cxnLst/>
              <a:rect l="l" t="t" r="r" b="b"/>
              <a:pathLst>
                <a:path w="9253831" h="8177022">
                  <a:moveTo>
                    <a:pt x="0" y="0"/>
                  </a:moveTo>
                  <a:lnTo>
                    <a:pt x="9253831" y="0"/>
                  </a:lnTo>
                  <a:lnTo>
                    <a:pt x="9253831" y="8177022"/>
                  </a:lnTo>
                  <a:lnTo>
                    <a:pt x="0" y="81770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id="9" name="Freeform 9"/>
            <p:cNvSpPr/>
            <p:nvPr/>
          </p:nvSpPr>
          <p:spPr>
            <a:xfrm>
              <a:off x="3585098" y="771444"/>
              <a:ext cx="2083635" cy="2083635"/>
            </a:xfrm>
            <a:custGeom>
              <a:avLst/>
              <a:gdLst/>
              <a:ahLst/>
              <a:cxnLst/>
              <a:rect l="l" t="t" r="r" b="b"/>
              <a:pathLst>
                <a:path w="2083635" h="2083635">
                  <a:moveTo>
                    <a:pt x="0" y="0"/>
                  </a:moveTo>
                  <a:lnTo>
                    <a:pt x="2083635" y="0"/>
                  </a:lnTo>
                  <a:lnTo>
                    <a:pt x="2083635" y="2083635"/>
                  </a:lnTo>
                  <a:lnTo>
                    <a:pt x="0" y="20836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TextBox 10"/>
            <p:cNvSpPr txBox="1"/>
            <p:nvPr/>
          </p:nvSpPr>
          <p:spPr>
            <a:xfrm>
              <a:off x="416013" y="3481446"/>
              <a:ext cx="8421806" cy="16477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167"/>
                </a:lnSpc>
              </a:pPr>
              <a:r>
                <a:rPr lang="en-US" sz="3399">
                  <a:solidFill>
                    <a:srgbClr val="000000"/>
                  </a:solidFill>
                  <a:latin typeface="Libre Baskerville"/>
                </a:rPr>
                <a:t>Deliver a developer-friendly authentication tool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D5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266137">
            <a:off x="-2207680" y="5949699"/>
            <a:ext cx="5210769" cy="6721137"/>
          </a:xfrm>
          <a:custGeom>
            <a:avLst/>
            <a:gdLst/>
            <a:ahLst/>
            <a:cxnLst/>
            <a:rect l="l" t="t" r="r" b="b"/>
            <a:pathLst>
              <a:path w="5210769" h="6721137">
                <a:moveTo>
                  <a:pt x="0" y="0"/>
                </a:moveTo>
                <a:lnTo>
                  <a:pt x="5210769" y="0"/>
                </a:lnTo>
                <a:lnTo>
                  <a:pt x="5210769" y="6721137"/>
                </a:lnTo>
                <a:lnTo>
                  <a:pt x="0" y="67211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5569636">
            <a:off x="779619" y="-2269556"/>
            <a:ext cx="4096053" cy="7060062"/>
          </a:xfrm>
          <a:custGeom>
            <a:avLst/>
            <a:gdLst/>
            <a:ahLst/>
            <a:cxnLst/>
            <a:rect l="l" t="t" r="r" b="b"/>
            <a:pathLst>
              <a:path w="4096053" h="7060062">
                <a:moveTo>
                  <a:pt x="0" y="0"/>
                </a:moveTo>
                <a:lnTo>
                  <a:pt x="4096053" y="0"/>
                </a:lnTo>
                <a:lnTo>
                  <a:pt x="4096053" y="7060062"/>
                </a:lnTo>
                <a:lnTo>
                  <a:pt x="0" y="706006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8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3249195" y="6027548"/>
            <a:ext cx="3270783" cy="3282720"/>
          </a:xfrm>
          <a:custGeom>
            <a:avLst/>
            <a:gdLst/>
            <a:ahLst/>
            <a:cxnLst/>
            <a:rect l="l" t="t" r="r" b="b"/>
            <a:pathLst>
              <a:path w="3270783" h="3282720">
                <a:moveTo>
                  <a:pt x="0" y="0"/>
                </a:moveTo>
                <a:lnTo>
                  <a:pt x="3270783" y="0"/>
                </a:lnTo>
                <a:lnTo>
                  <a:pt x="3270783" y="3282720"/>
                </a:lnTo>
                <a:lnTo>
                  <a:pt x="0" y="328272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3061123" y="1422400"/>
            <a:ext cx="12165755" cy="23604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60"/>
              </a:lnSpc>
            </a:pPr>
            <a:r>
              <a:rPr lang="en-US" sz="9060">
                <a:solidFill>
                  <a:srgbClr val="000000"/>
                </a:solidFill>
                <a:latin typeface="Yeseva One"/>
              </a:rPr>
              <a:t>OAuth 2.0 Protocol</a:t>
            </a:r>
          </a:p>
          <a:p>
            <a:pPr algn="ctr">
              <a:lnSpc>
                <a:spcPts val="9060"/>
              </a:lnSpc>
            </a:pPr>
            <a:endParaRPr lang="en-US" sz="9060">
              <a:solidFill>
                <a:srgbClr val="000000"/>
              </a:solidFill>
              <a:latin typeface="Yeseva One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2361290" y="3552531"/>
            <a:ext cx="14512186" cy="11832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90133" lvl="1" indent="-495066">
              <a:lnSpc>
                <a:spcPts val="4586"/>
              </a:lnSpc>
              <a:buFont typeface="Arial"/>
              <a:buChar char="•"/>
            </a:pPr>
            <a:r>
              <a:rPr lang="en-US" sz="4586">
                <a:solidFill>
                  <a:srgbClr val="000000"/>
                </a:solidFill>
                <a:latin typeface="Libre Baskerville"/>
              </a:rPr>
              <a:t>Widely deployed authorization framework</a:t>
            </a:r>
          </a:p>
          <a:p>
            <a:pPr>
              <a:lnSpc>
                <a:spcPts val="4586"/>
              </a:lnSpc>
            </a:pPr>
            <a:endParaRPr lang="en-US" sz="4586">
              <a:solidFill>
                <a:srgbClr val="000000"/>
              </a:solidFill>
              <a:latin typeface="Libre Baskerville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2361290" y="5193017"/>
            <a:ext cx="13565420" cy="17643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90133" lvl="1" indent="-495066">
              <a:lnSpc>
                <a:spcPts val="4586"/>
              </a:lnSpc>
              <a:buFont typeface="Arial"/>
              <a:buChar char="•"/>
            </a:pPr>
            <a:r>
              <a:rPr lang="en-US" sz="4586">
                <a:solidFill>
                  <a:srgbClr val="000000"/>
                </a:solidFill>
                <a:latin typeface="Libre Baskerville"/>
              </a:rPr>
              <a:t>Grants limited access to resources to third-party applications</a:t>
            </a:r>
          </a:p>
          <a:p>
            <a:pPr>
              <a:lnSpc>
                <a:spcPts val="4586"/>
              </a:lnSpc>
            </a:pPr>
            <a:endParaRPr lang="en-US" sz="4586">
              <a:solidFill>
                <a:srgbClr val="000000"/>
              </a:solidFill>
              <a:latin typeface="Libre Baskerville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2361290" y="7414528"/>
            <a:ext cx="13565420" cy="602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90133" lvl="1" indent="-495066">
              <a:lnSpc>
                <a:spcPts val="4586"/>
              </a:lnSpc>
              <a:buFont typeface="Arial"/>
              <a:buChar char="•"/>
            </a:pPr>
            <a:r>
              <a:rPr lang="en-US" sz="4586">
                <a:solidFill>
                  <a:srgbClr val="000000"/>
                </a:solidFill>
                <a:latin typeface="Libre Baskerville"/>
              </a:rPr>
              <a:t>No credentials exposure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D5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266137">
            <a:off x="-196719" y="7498821"/>
            <a:ext cx="5210769" cy="6721137"/>
          </a:xfrm>
          <a:custGeom>
            <a:avLst/>
            <a:gdLst/>
            <a:ahLst/>
            <a:cxnLst/>
            <a:rect l="l" t="t" r="r" b="b"/>
            <a:pathLst>
              <a:path w="5210769" h="6721137">
                <a:moveTo>
                  <a:pt x="0" y="0"/>
                </a:moveTo>
                <a:lnTo>
                  <a:pt x="5210768" y="0"/>
                </a:lnTo>
                <a:lnTo>
                  <a:pt x="5210768" y="6721136"/>
                </a:lnTo>
                <a:lnTo>
                  <a:pt x="0" y="67211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5569636">
            <a:off x="779619" y="-2269556"/>
            <a:ext cx="4096053" cy="7060062"/>
          </a:xfrm>
          <a:custGeom>
            <a:avLst/>
            <a:gdLst/>
            <a:ahLst/>
            <a:cxnLst/>
            <a:rect l="l" t="t" r="r" b="b"/>
            <a:pathLst>
              <a:path w="4096053" h="7060062">
                <a:moveTo>
                  <a:pt x="0" y="0"/>
                </a:moveTo>
                <a:lnTo>
                  <a:pt x="4096053" y="0"/>
                </a:lnTo>
                <a:lnTo>
                  <a:pt x="4096053" y="7060062"/>
                </a:lnTo>
                <a:lnTo>
                  <a:pt x="0" y="706006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5576972" y="6395582"/>
            <a:ext cx="6980980" cy="2434044"/>
            <a:chOff x="0" y="0"/>
            <a:chExt cx="2177187" cy="75911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177187" cy="759115"/>
            </a:xfrm>
            <a:custGeom>
              <a:avLst/>
              <a:gdLst/>
              <a:ahLst/>
              <a:cxnLst/>
              <a:rect l="l" t="t" r="r" b="b"/>
              <a:pathLst>
                <a:path w="2177187" h="759115">
                  <a:moveTo>
                    <a:pt x="16635" y="0"/>
                  </a:moveTo>
                  <a:lnTo>
                    <a:pt x="2160552" y="0"/>
                  </a:lnTo>
                  <a:cubicBezTo>
                    <a:pt x="2169739" y="0"/>
                    <a:pt x="2177187" y="7448"/>
                    <a:pt x="2177187" y="16635"/>
                  </a:cubicBezTo>
                  <a:lnTo>
                    <a:pt x="2177187" y="742480"/>
                  </a:lnTo>
                  <a:cubicBezTo>
                    <a:pt x="2177187" y="746892"/>
                    <a:pt x="2175434" y="751123"/>
                    <a:pt x="2172314" y="754243"/>
                  </a:cubicBezTo>
                  <a:cubicBezTo>
                    <a:pt x="2169195" y="757363"/>
                    <a:pt x="2164964" y="759115"/>
                    <a:pt x="2160552" y="759115"/>
                  </a:cubicBezTo>
                  <a:lnTo>
                    <a:pt x="16635" y="759115"/>
                  </a:lnTo>
                  <a:cubicBezTo>
                    <a:pt x="12223" y="759115"/>
                    <a:pt x="7992" y="757363"/>
                    <a:pt x="4872" y="754243"/>
                  </a:cubicBezTo>
                  <a:cubicBezTo>
                    <a:pt x="1753" y="751123"/>
                    <a:pt x="0" y="746892"/>
                    <a:pt x="0" y="742480"/>
                  </a:cubicBezTo>
                  <a:lnTo>
                    <a:pt x="0" y="16635"/>
                  </a:lnTo>
                  <a:cubicBezTo>
                    <a:pt x="0" y="12223"/>
                    <a:pt x="1753" y="7992"/>
                    <a:pt x="4872" y="4872"/>
                  </a:cubicBezTo>
                  <a:cubicBezTo>
                    <a:pt x="7992" y="1753"/>
                    <a:pt x="12223" y="0"/>
                    <a:pt x="16635" y="0"/>
                  </a:cubicBezTo>
                  <a:close/>
                </a:path>
              </a:pathLst>
            </a:custGeom>
            <a:solidFill>
              <a:srgbClr val="FFFBF7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2177187" cy="7972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 rot="-3755510">
            <a:off x="14637629" y="5499669"/>
            <a:ext cx="4096053" cy="7060062"/>
          </a:xfrm>
          <a:custGeom>
            <a:avLst/>
            <a:gdLst/>
            <a:ahLst/>
            <a:cxnLst/>
            <a:rect l="l" t="t" r="r" b="b"/>
            <a:pathLst>
              <a:path w="4096053" h="7060062">
                <a:moveTo>
                  <a:pt x="0" y="0"/>
                </a:moveTo>
                <a:lnTo>
                  <a:pt x="4096053" y="0"/>
                </a:lnTo>
                <a:lnTo>
                  <a:pt x="4096053" y="7060062"/>
                </a:lnTo>
                <a:lnTo>
                  <a:pt x="0" y="706006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1307716" y="3285312"/>
            <a:ext cx="6980980" cy="2434044"/>
            <a:chOff x="0" y="0"/>
            <a:chExt cx="2177187" cy="75911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177187" cy="759115"/>
            </a:xfrm>
            <a:custGeom>
              <a:avLst/>
              <a:gdLst/>
              <a:ahLst/>
              <a:cxnLst/>
              <a:rect l="l" t="t" r="r" b="b"/>
              <a:pathLst>
                <a:path w="2177187" h="759115">
                  <a:moveTo>
                    <a:pt x="16635" y="0"/>
                  </a:moveTo>
                  <a:lnTo>
                    <a:pt x="2160552" y="0"/>
                  </a:lnTo>
                  <a:cubicBezTo>
                    <a:pt x="2169739" y="0"/>
                    <a:pt x="2177187" y="7448"/>
                    <a:pt x="2177187" y="16635"/>
                  </a:cubicBezTo>
                  <a:lnTo>
                    <a:pt x="2177187" y="742480"/>
                  </a:lnTo>
                  <a:cubicBezTo>
                    <a:pt x="2177187" y="746892"/>
                    <a:pt x="2175434" y="751123"/>
                    <a:pt x="2172314" y="754243"/>
                  </a:cubicBezTo>
                  <a:cubicBezTo>
                    <a:pt x="2169195" y="757363"/>
                    <a:pt x="2164964" y="759115"/>
                    <a:pt x="2160552" y="759115"/>
                  </a:cubicBezTo>
                  <a:lnTo>
                    <a:pt x="16635" y="759115"/>
                  </a:lnTo>
                  <a:cubicBezTo>
                    <a:pt x="12223" y="759115"/>
                    <a:pt x="7992" y="757363"/>
                    <a:pt x="4872" y="754243"/>
                  </a:cubicBezTo>
                  <a:cubicBezTo>
                    <a:pt x="1753" y="751123"/>
                    <a:pt x="0" y="746892"/>
                    <a:pt x="0" y="742480"/>
                  </a:cubicBezTo>
                  <a:lnTo>
                    <a:pt x="0" y="16635"/>
                  </a:lnTo>
                  <a:cubicBezTo>
                    <a:pt x="0" y="12223"/>
                    <a:pt x="1753" y="7992"/>
                    <a:pt x="4872" y="4872"/>
                  </a:cubicBezTo>
                  <a:cubicBezTo>
                    <a:pt x="7992" y="1753"/>
                    <a:pt x="12223" y="0"/>
                    <a:pt x="16635" y="0"/>
                  </a:cubicBezTo>
                  <a:close/>
                </a:path>
              </a:pathLst>
            </a:custGeom>
            <a:solidFill>
              <a:srgbClr val="FFFBF7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2177187" cy="7972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9999304" y="3285312"/>
            <a:ext cx="6980980" cy="2434044"/>
            <a:chOff x="0" y="0"/>
            <a:chExt cx="2177187" cy="759115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177187" cy="759115"/>
            </a:xfrm>
            <a:custGeom>
              <a:avLst/>
              <a:gdLst/>
              <a:ahLst/>
              <a:cxnLst/>
              <a:rect l="l" t="t" r="r" b="b"/>
              <a:pathLst>
                <a:path w="2177187" h="759115">
                  <a:moveTo>
                    <a:pt x="16635" y="0"/>
                  </a:moveTo>
                  <a:lnTo>
                    <a:pt x="2160552" y="0"/>
                  </a:lnTo>
                  <a:cubicBezTo>
                    <a:pt x="2169739" y="0"/>
                    <a:pt x="2177187" y="7448"/>
                    <a:pt x="2177187" y="16635"/>
                  </a:cubicBezTo>
                  <a:lnTo>
                    <a:pt x="2177187" y="742480"/>
                  </a:lnTo>
                  <a:cubicBezTo>
                    <a:pt x="2177187" y="746892"/>
                    <a:pt x="2175434" y="751123"/>
                    <a:pt x="2172314" y="754243"/>
                  </a:cubicBezTo>
                  <a:cubicBezTo>
                    <a:pt x="2169195" y="757363"/>
                    <a:pt x="2164964" y="759115"/>
                    <a:pt x="2160552" y="759115"/>
                  </a:cubicBezTo>
                  <a:lnTo>
                    <a:pt x="16635" y="759115"/>
                  </a:lnTo>
                  <a:cubicBezTo>
                    <a:pt x="12223" y="759115"/>
                    <a:pt x="7992" y="757363"/>
                    <a:pt x="4872" y="754243"/>
                  </a:cubicBezTo>
                  <a:cubicBezTo>
                    <a:pt x="1753" y="751123"/>
                    <a:pt x="0" y="746892"/>
                    <a:pt x="0" y="742480"/>
                  </a:cubicBezTo>
                  <a:lnTo>
                    <a:pt x="0" y="16635"/>
                  </a:lnTo>
                  <a:cubicBezTo>
                    <a:pt x="0" y="12223"/>
                    <a:pt x="1753" y="7992"/>
                    <a:pt x="4872" y="4872"/>
                  </a:cubicBezTo>
                  <a:cubicBezTo>
                    <a:pt x="7992" y="1753"/>
                    <a:pt x="12223" y="0"/>
                    <a:pt x="16635" y="0"/>
                  </a:cubicBezTo>
                  <a:close/>
                </a:path>
              </a:pathLst>
            </a:custGeom>
            <a:solidFill>
              <a:srgbClr val="FFFBF7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2177187" cy="7972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1613734" y="3470909"/>
            <a:ext cx="2203043" cy="2062849"/>
          </a:xfrm>
          <a:custGeom>
            <a:avLst/>
            <a:gdLst/>
            <a:ahLst/>
            <a:cxnLst/>
            <a:rect l="l" t="t" r="r" b="b"/>
            <a:pathLst>
              <a:path w="2203043" h="2062849">
                <a:moveTo>
                  <a:pt x="0" y="0"/>
                </a:moveTo>
                <a:lnTo>
                  <a:pt x="2203043" y="0"/>
                </a:lnTo>
                <a:lnTo>
                  <a:pt x="2203043" y="2062849"/>
                </a:lnTo>
                <a:lnTo>
                  <a:pt x="0" y="206284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0574961" y="3619865"/>
            <a:ext cx="1764938" cy="1764938"/>
          </a:xfrm>
          <a:custGeom>
            <a:avLst/>
            <a:gdLst/>
            <a:ahLst/>
            <a:cxnLst/>
            <a:rect l="l" t="t" r="r" b="b"/>
            <a:pathLst>
              <a:path w="1764938" h="1764938">
                <a:moveTo>
                  <a:pt x="0" y="0"/>
                </a:moveTo>
                <a:lnTo>
                  <a:pt x="1764939" y="0"/>
                </a:lnTo>
                <a:lnTo>
                  <a:pt x="1764939" y="1764938"/>
                </a:lnTo>
                <a:lnTo>
                  <a:pt x="0" y="176493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6049250" y="6667902"/>
            <a:ext cx="1849254" cy="1889403"/>
          </a:xfrm>
          <a:custGeom>
            <a:avLst/>
            <a:gdLst/>
            <a:ahLst/>
            <a:cxnLst/>
            <a:rect l="l" t="t" r="r" b="b"/>
            <a:pathLst>
              <a:path w="1849254" h="1889403">
                <a:moveTo>
                  <a:pt x="0" y="0"/>
                </a:moveTo>
                <a:lnTo>
                  <a:pt x="1849253" y="0"/>
                </a:lnTo>
                <a:lnTo>
                  <a:pt x="1849253" y="1889404"/>
                </a:lnTo>
                <a:lnTo>
                  <a:pt x="0" y="188940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1328165" y="1190625"/>
            <a:ext cx="15656956" cy="12143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60"/>
              </a:lnSpc>
            </a:pPr>
            <a:r>
              <a:rPr lang="en-US" sz="9060">
                <a:solidFill>
                  <a:srgbClr val="000000"/>
                </a:solidFill>
                <a:latin typeface="Yeseva One"/>
              </a:rPr>
              <a:t>Deliverables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3651420" y="3701576"/>
            <a:ext cx="4336009" cy="15042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704"/>
              </a:lnSpc>
              <a:spcBef>
                <a:spcPct val="0"/>
              </a:spcBef>
            </a:pPr>
            <a:r>
              <a:rPr lang="en-US" sz="3499">
                <a:solidFill>
                  <a:srgbClr val="000000"/>
                </a:solidFill>
                <a:latin typeface="Agrandir Medium"/>
              </a:rPr>
              <a:t>HKID Frontend Application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8217254" y="6752323"/>
            <a:ext cx="3945453" cy="15042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704"/>
              </a:lnSpc>
              <a:spcBef>
                <a:spcPct val="0"/>
              </a:spcBef>
            </a:pPr>
            <a:r>
              <a:rPr lang="en-US" sz="3499">
                <a:solidFill>
                  <a:srgbClr val="000000"/>
                </a:solidFill>
                <a:latin typeface="Agrandir Medium"/>
              </a:rPr>
              <a:t>HKLIB Client Application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2557951" y="3701576"/>
            <a:ext cx="4148154" cy="15042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04"/>
              </a:lnSpc>
            </a:pPr>
            <a:r>
              <a:rPr lang="en-US" sz="3499">
                <a:solidFill>
                  <a:srgbClr val="000000"/>
                </a:solidFill>
                <a:latin typeface="Agrandir Medium"/>
              </a:rPr>
              <a:t>HKID Backend</a:t>
            </a:r>
          </a:p>
          <a:p>
            <a:pPr marL="0" lvl="0" indent="0" algn="ctr">
              <a:lnSpc>
                <a:spcPts val="5704"/>
              </a:lnSpc>
              <a:spcBef>
                <a:spcPct val="0"/>
              </a:spcBef>
            </a:pPr>
            <a:r>
              <a:rPr lang="en-US" sz="3499">
                <a:solidFill>
                  <a:srgbClr val="000000"/>
                </a:solidFill>
                <a:latin typeface="Agrandir Medium"/>
              </a:rPr>
              <a:t>OAuth Server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D5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45229" y="3580950"/>
            <a:ext cx="153600" cy="913315"/>
            <a:chOff x="0" y="0"/>
            <a:chExt cx="40454" cy="24054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454" cy="240544"/>
            </a:xfrm>
            <a:custGeom>
              <a:avLst/>
              <a:gdLst/>
              <a:ahLst/>
              <a:cxnLst/>
              <a:rect l="l" t="t" r="r" b="b"/>
              <a:pathLst>
                <a:path w="40454" h="240544">
                  <a:moveTo>
                    <a:pt x="0" y="0"/>
                  </a:moveTo>
                  <a:lnTo>
                    <a:pt x="40454" y="0"/>
                  </a:lnTo>
                  <a:lnTo>
                    <a:pt x="40454" y="240544"/>
                  </a:lnTo>
                  <a:lnTo>
                    <a:pt x="0" y="240544"/>
                  </a:lnTo>
                  <a:close/>
                </a:path>
              </a:pathLst>
            </a:custGeom>
            <a:solidFill>
              <a:srgbClr val="FDFBFB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0454" cy="2786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513803" y="4312315"/>
            <a:ext cx="6816452" cy="4945985"/>
            <a:chOff x="0" y="0"/>
            <a:chExt cx="1527538" cy="110837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527538" cy="1108374"/>
            </a:xfrm>
            <a:custGeom>
              <a:avLst/>
              <a:gdLst/>
              <a:ahLst/>
              <a:cxnLst/>
              <a:rect l="l" t="t" r="r" b="b"/>
              <a:pathLst>
                <a:path w="1527538" h="1108374">
                  <a:moveTo>
                    <a:pt x="0" y="0"/>
                  </a:moveTo>
                  <a:lnTo>
                    <a:pt x="1527538" y="0"/>
                  </a:lnTo>
                  <a:lnTo>
                    <a:pt x="1527538" y="1108374"/>
                  </a:lnTo>
                  <a:lnTo>
                    <a:pt x="0" y="1108374"/>
                  </a:lnTo>
                  <a:close/>
                </a:path>
              </a:pathLst>
            </a:custGeom>
            <a:solidFill>
              <a:srgbClr val="FDFBFB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527538" cy="11464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AutoShape 8"/>
          <p:cNvSpPr/>
          <p:nvPr/>
        </p:nvSpPr>
        <p:spPr>
          <a:xfrm>
            <a:off x="3845229" y="3555078"/>
            <a:ext cx="10402188" cy="0"/>
          </a:xfrm>
          <a:prstGeom prst="line">
            <a:avLst/>
          </a:prstGeom>
          <a:ln w="123825" cap="flat">
            <a:solidFill>
              <a:srgbClr val="FDFBFB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9" name="Group 9"/>
          <p:cNvGrpSpPr/>
          <p:nvPr/>
        </p:nvGrpSpPr>
        <p:grpSpPr>
          <a:xfrm>
            <a:off x="10515495" y="4332807"/>
            <a:ext cx="7258702" cy="4925493"/>
            <a:chOff x="0" y="0"/>
            <a:chExt cx="1626645" cy="110378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626645" cy="1103782"/>
            </a:xfrm>
            <a:custGeom>
              <a:avLst/>
              <a:gdLst/>
              <a:ahLst/>
              <a:cxnLst/>
              <a:rect l="l" t="t" r="r" b="b"/>
              <a:pathLst>
                <a:path w="1626645" h="1103782">
                  <a:moveTo>
                    <a:pt x="0" y="0"/>
                  </a:moveTo>
                  <a:lnTo>
                    <a:pt x="1626645" y="0"/>
                  </a:lnTo>
                  <a:lnTo>
                    <a:pt x="1626645" y="1103782"/>
                  </a:lnTo>
                  <a:lnTo>
                    <a:pt x="0" y="1103782"/>
                  </a:lnTo>
                  <a:close/>
                </a:path>
              </a:pathLst>
            </a:custGeom>
            <a:solidFill>
              <a:srgbClr val="FDFBFB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1626645" cy="11418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692058" y="4456025"/>
            <a:ext cx="6488937" cy="4658566"/>
            <a:chOff x="0" y="0"/>
            <a:chExt cx="1709020" cy="1226947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709020" cy="1226947"/>
            </a:xfrm>
            <a:custGeom>
              <a:avLst/>
              <a:gdLst/>
              <a:ahLst/>
              <a:cxnLst/>
              <a:rect l="l" t="t" r="r" b="b"/>
              <a:pathLst>
                <a:path w="1709020" h="1226947">
                  <a:moveTo>
                    <a:pt x="0" y="0"/>
                  </a:moveTo>
                  <a:lnTo>
                    <a:pt x="1709020" y="0"/>
                  </a:lnTo>
                  <a:lnTo>
                    <a:pt x="1709020" y="1226947"/>
                  </a:lnTo>
                  <a:lnTo>
                    <a:pt x="0" y="122694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74460F"/>
              </a:solidFill>
              <a:prstDash val="solid"/>
              <a:miter/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1709020" cy="12650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4093817" y="3593885"/>
            <a:ext cx="153600" cy="913315"/>
            <a:chOff x="0" y="0"/>
            <a:chExt cx="40454" cy="240544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40454" cy="240544"/>
            </a:xfrm>
            <a:custGeom>
              <a:avLst/>
              <a:gdLst/>
              <a:ahLst/>
              <a:cxnLst/>
              <a:rect l="l" t="t" r="r" b="b"/>
              <a:pathLst>
                <a:path w="40454" h="240544">
                  <a:moveTo>
                    <a:pt x="0" y="0"/>
                  </a:moveTo>
                  <a:lnTo>
                    <a:pt x="40454" y="0"/>
                  </a:lnTo>
                  <a:lnTo>
                    <a:pt x="40454" y="240544"/>
                  </a:lnTo>
                  <a:lnTo>
                    <a:pt x="0" y="240544"/>
                  </a:lnTo>
                  <a:close/>
                </a:path>
              </a:pathLst>
            </a:custGeom>
            <a:solidFill>
              <a:srgbClr val="FDFBFB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40454" cy="2786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0676268" y="4475922"/>
            <a:ext cx="6907999" cy="4639264"/>
            <a:chOff x="0" y="0"/>
            <a:chExt cx="1819391" cy="1221864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819391" cy="1221864"/>
            </a:xfrm>
            <a:custGeom>
              <a:avLst/>
              <a:gdLst/>
              <a:ahLst/>
              <a:cxnLst/>
              <a:rect l="l" t="t" r="r" b="b"/>
              <a:pathLst>
                <a:path w="1819391" h="1221864">
                  <a:moveTo>
                    <a:pt x="0" y="0"/>
                  </a:moveTo>
                  <a:lnTo>
                    <a:pt x="1819391" y="0"/>
                  </a:lnTo>
                  <a:lnTo>
                    <a:pt x="1819391" y="1221864"/>
                  </a:lnTo>
                  <a:lnTo>
                    <a:pt x="0" y="122186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74460F"/>
              </a:solidFill>
              <a:prstDash val="solid"/>
              <a:miter/>
            </a:ln>
          </p:spPr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1819391" cy="12599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1" name="AutoShape 21"/>
          <p:cNvSpPr/>
          <p:nvPr/>
        </p:nvSpPr>
        <p:spPr>
          <a:xfrm>
            <a:off x="3922029" y="3555078"/>
            <a:ext cx="10251240" cy="0"/>
          </a:xfrm>
          <a:prstGeom prst="line">
            <a:avLst/>
          </a:prstGeom>
          <a:ln w="38100" cap="flat">
            <a:solidFill>
              <a:srgbClr val="74460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2" name="TextBox 22"/>
          <p:cNvSpPr txBox="1"/>
          <p:nvPr/>
        </p:nvSpPr>
        <p:spPr>
          <a:xfrm>
            <a:off x="1141014" y="1564473"/>
            <a:ext cx="16182671" cy="12143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60"/>
              </a:lnSpc>
            </a:pPr>
            <a:r>
              <a:rPr lang="en-US" sz="9060">
                <a:solidFill>
                  <a:srgbClr val="000000"/>
                </a:solidFill>
                <a:latin typeface="Yeseva One"/>
              </a:rPr>
              <a:t>HKID Frontend Application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763852" y="6369998"/>
            <a:ext cx="6316354" cy="7477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31"/>
              </a:lnSpc>
            </a:pPr>
            <a:r>
              <a:rPr lang="en-US" sz="4099">
                <a:solidFill>
                  <a:srgbClr val="000000"/>
                </a:solidFill>
                <a:latin typeface="Libre Baskerville Bold"/>
              </a:rPr>
              <a:t>HKID Login Page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1007331" y="5995204"/>
            <a:ext cx="6316354" cy="15383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32"/>
              </a:lnSpc>
            </a:pPr>
            <a:r>
              <a:rPr lang="en-US" sz="4100">
                <a:solidFill>
                  <a:srgbClr val="000000"/>
                </a:solidFill>
                <a:latin typeface="Libre Baskerville Bold"/>
              </a:rPr>
              <a:t>HKID Authorization Grant Request Page</a:t>
            </a:r>
          </a:p>
        </p:txBody>
      </p:sp>
      <p:grpSp>
        <p:nvGrpSpPr>
          <p:cNvPr id="25" name="Group 25"/>
          <p:cNvGrpSpPr/>
          <p:nvPr/>
        </p:nvGrpSpPr>
        <p:grpSpPr>
          <a:xfrm>
            <a:off x="3898217" y="3555078"/>
            <a:ext cx="47625" cy="939187"/>
            <a:chOff x="0" y="0"/>
            <a:chExt cx="12543" cy="247358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2543" cy="247358"/>
            </a:xfrm>
            <a:custGeom>
              <a:avLst/>
              <a:gdLst/>
              <a:ahLst/>
              <a:cxnLst/>
              <a:rect l="l" t="t" r="r" b="b"/>
              <a:pathLst>
                <a:path w="12543" h="247358">
                  <a:moveTo>
                    <a:pt x="0" y="0"/>
                  </a:moveTo>
                  <a:lnTo>
                    <a:pt x="12543" y="0"/>
                  </a:lnTo>
                  <a:lnTo>
                    <a:pt x="12543" y="247358"/>
                  </a:lnTo>
                  <a:lnTo>
                    <a:pt x="0" y="247358"/>
                  </a:lnTo>
                  <a:close/>
                </a:path>
              </a:pathLst>
            </a:custGeom>
            <a:solidFill>
              <a:srgbClr val="74460F"/>
            </a:solidFill>
          </p:spPr>
        </p:sp>
        <p:sp>
          <p:nvSpPr>
            <p:cNvPr id="27" name="TextBox 27"/>
            <p:cNvSpPr txBox="1"/>
            <p:nvPr/>
          </p:nvSpPr>
          <p:spPr>
            <a:xfrm>
              <a:off x="0" y="-38100"/>
              <a:ext cx="12543" cy="2854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14146804" y="3568014"/>
            <a:ext cx="47625" cy="939187"/>
            <a:chOff x="0" y="0"/>
            <a:chExt cx="12543" cy="247358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2543" cy="247358"/>
            </a:xfrm>
            <a:custGeom>
              <a:avLst/>
              <a:gdLst/>
              <a:ahLst/>
              <a:cxnLst/>
              <a:rect l="l" t="t" r="r" b="b"/>
              <a:pathLst>
                <a:path w="12543" h="247358">
                  <a:moveTo>
                    <a:pt x="0" y="0"/>
                  </a:moveTo>
                  <a:lnTo>
                    <a:pt x="12543" y="0"/>
                  </a:lnTo>
                  <a:lnTo>
                    <a:pt x="12543" y="247358"/>
                  </a:lnTo>
                  <a:lnTo>
                    <a:pt x="0" y="247358"/>
                  </a:lnTo>
                  <a:close/>
                </a:path>
              </a:pathLst>
            </a:custGeom>
            <a:solidFill>
              <a:srgbClr val="74460F"/>
            </a:solidFill>
          </p:spPr>
        </p:sp>
        <p:sp>
          <p:nvSpPr>
            <p:cNvPr id="30" name="TextBox 30"/>
            <p:cNvSpPr txBox="1"/>
            <p:nvPr/>
          </p:nvSpPr>
          <p:spPr>
            <a:xfrm>
              <a:off x="0" y="-38100"/>
              <a:ext cx="12543" cy="2854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D5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569636">
            <a:off x="779619" y="-2269556"/>
            <a:ext cx="4096053" cy="7060062"/>
          </a:xfrm>
          <a:custGeom>
            <a:avLst/>
            <a:gdLst/>
            <a:ahLst/>
            <a:cxnLst/>
            <a:rect l="l" t="t" r="r" b="b"/>
            <a:pathLst>
              <a:path w="4096053" h="7060062">
                <a:moveTo>
                  <a:pt x="0" y="0"/>
                </a:moveTo>
                <a:lnTo>
                  <a:pt x="4096053" y="0"/>
                </a:lnTo>
                <a:lnTo>
                  <a:pt x="4096053" y="7060062"/>
                </a:lnTo>
                <a:lnTo>
                  <a:pt x="0" y="70600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3755510">
            <a:off x="14637629" y="5499669"/>
            <a:ext cx="4096053" cy="7060062"/>
          </a:xfrm>
          <a:custGeom>
            <a:avLst/>
            <a:gdLst/>
            <a:ahLst/>
            <a:cxnLst/>
            <a:rect l="l" t="t" r="r" b="b"/>
            <a:pathLst>
              <a:path w="4096053" h="7060062">
                <a:moveTo>
                  <a:pt x="0" y="0"/>
                </a:moveTo>
                <a:lnTo>
                  <a:pt x="4096053" y="0"/>
                </a:lnTo>
                <a:lnTo>
                  <a:pt x="4096053" y="7060062"/>
                </a:lnTo>
                <a:lnTo>
                  <a:pt x="0" y="70600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328165" y="948156"/>
            <a:ext cx="16182671" cy="12143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60"/>
              </a:lnSpc>
            </a:pPr>
            <a:r>
              <a:rPr lang="en-US" sz="9060">
                <a:solidFill>
                  <a:srgbClr val="000000"/>
                </a:solidFill>
                <a:latin typeface="Yeseva One"/>
              </a:rPr>
              <a:t>Login Page</a:t>
            </a:r>
          </a:p>
        </p:txBody>
      </p:sp>
      <p:sp>
        <p:nvSpPr>
          <p:cNvPr id="5" name="Freeform 5"/>
          <p:cNvSpPr/>
          <p:nvPr/>
        </p:nvSpPr>
        <p:spPr>
          <a:xfrm>
            <a:off x="4780697" y="2404942"/>
            <a:ext cx="9277607" cy="6386700"/>
          </a:xfrm>
          <a:custGeom>
            <a:avLst/>
            <a:gdLst/>
            <a:ahLst/>
            <a:cxnLst/>
            <a:rect l="l" t="t" r="r" b="b"/>
            <a:pathLst>
              <a:path w="9277607" h="6386700">
                <a:moveTo>
                  <a:pt x="0" y="0"/>
                </a:moveTo>
                <a:lnTo>
                  <a:pt x="9277607" y="0"/>
                </a:lnTo>
                <a:lnTo>
                  <a:pt x="9277607" y="6386700"/>
                </a:lnTo>
                <a:lnTo>
                  <a:pt x="0" y="63867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5637" b="-9981"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3283182" y="9086917"/>
            <a:ext cx="11721636" cy="400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3000">
                <a:solidFill>
                  <a:srgbClr val="000000"/>
                </a:solidFill>
                <a:latin typeface="Libre Baskerville"/>
              </a:rPr>
              <a:t>Figure 1: Screencap of HKID Login Page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D5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569636">
            <a:off x="779619" y="-2269556"/>
            <a:ext cx="4096053" cy="7060062"/>
          </a:xfrm>
          <a:custGeom>
            <a:avLst/>
            <a:gdLst/>
            <a:ahLst/>
            <a:cxnLst/>
            <a:rect l="l" t="t" r="r" b="b"/>
            <a:pathLst>
              <a:path w="4096053" h="7060062">
                <a:moveTo>
                  <a:pt x="0" y="0"/>
                </a:moveTo>
                <a:lnTo>
                  <a:pt x="4096053" y="0"/>
                </a:lnTo>
                <a:lnTo>
                  <a:pt x="4096053" y="7060062"/>
                </a:lnTo>
                <a:lnTo>
                  <a:pt x="0" y="70600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3755510">
            <a:off x="14637629" y="5499669"/>
            <a:ext cx="4096053" cy="7060062"/>
          </a:xfrm>
          <a:custGeom>
            <a:avLst/>
            <a:gdLst/>
            <a:ahLst/>
            <a:cxnLst/>
            <a:rect l="l" t="t" r="r" b="b"/>
            <a:pathLst>
              <a:path w="4096053" h="7060062">
                <a:moveTo>
                  <a:pt x="0" y="0"/>
                </a:moveTo>
                <a:lnTo>
                  <a:pt x="4096053" y="0"/>
                </a:lnTo>
                <a:lnTo>
                  <a:pt x="4096053" y="7060062"/>
                </a:lnTo>
                <a:lnTo>
                  <a:pt x="0" y="70600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328165" y="464206"/>
            <a:ext cx="16182671" cy="23604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60"/>
              </a:lnSpc>
            </a:pPr>
            <a:r>
              <a:rPr lang="en-US" sz="9060">
                <a:solidFill>
                  <a:srgbClr val="000000"/>
                </a:solidFill>
                <a:latin typeface="Yeseva One"/>
              </a:rPr>
              <a:t>Authorization Grant Request Page</a:t>
            </a:r>
          </a:p>
        </p:txBody>
      </p:sp>
      <p:sp>
        <p:nvSpPr>
          <p:cNvPr id="5" name="Freeform 5"/>
          <p:cNvSpPr/>
          <p:nvPr/>
        </p:nvSpPr>
        <p:spPr>
          <a:xfrm>
            <a:off x="6045827" y="2824618"/>
            <a:ext cx="6747347" cy="6608282"/>
          </a:xfrm>
          <a:custGeom>
            <a:avLst/>
            <a:gdLst/>
            <a:ahLst/>
            <a:cxnLst/>
            <a:rect l="l" t="t" r="r" b="b"/>
            <a:pathLst>
              <a:path w="6747347" h="6608282">
                <a:moveTo>
                  <a:pt x="0" y="0"/>
                </a:moveTo>
                <a:lnTo>
                  <a:pt x="6747347" y="0"/>
                </a:lnTo>
                <a:lnTo>
                  <a:pt x="6747347" y="6608282"/>
                </a:lnTo>
                <a:lnTo>
                  <a:pt x="0" y="660828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8362" r="-948" b="-7859"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3092395" y="9627810"/>
            <a:ext cx="12654211" cy="400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3000">
                <a:solidFill>
                  <a:srgbClr val="000000"/>
                </a:solidFill>
                <a:latin typeface="Libre Baskerville"/>
              </a:rPr>
              <a:t>Figure 2: Screencap of HKID Authorization Grant Request Page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690</Words>
  <Application>Microsoft Office PowerPoint</Application>
  <PresentationFormat>Custom</PresentationFormat>
  <Paragraphs>100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7" baseType="lpstr">
      <vt:lpstr>DM Serif Display</vt:lpstr>
      <vt:lpstr>Oswald</vt:lpstr>
      <vt:lpstr>Yeseva One</vt:lpstr>
      <vt:lpstr>Arial</vt:lpstr>
      <vt:lpstr>DM Sans</vt:lpstr>
      <vt:lpstr>Montserrat Bold</vt:lpstr>
      <vt:lpstr>Agrandir Medium</vt:lpstr>
      <vt:lpstr>Libre Baskerville Bold</vt:lpstr>
      <vt:lpstr>Calibri</vt:lpstr>
      <vt:lpstr>Libre Baskerville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Soft Sand Minimalist Modern Thesis Defense Presentation</dc:title>
  <dc:creator>Chiew</dc:creator>
  <cp:lastModifiedBy>Lik Seng Chiew</cp:lastModifiedBy>
  <cp:revision>1</cp:revision>
  <dcterms:created xsi:type="dcterms:W3CDTF">2006-08-16T00:00:00Z</dcterms:created>
  <dcterms:modified xsi:type="dcterms:W3CDTF">2024-05-02T10:15:48Z</dcterms:modified>
  <dc:identifier>DAF06h61wvA</dc:identifier>
</cp:coreProperties>
</file>